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04070E"/>
              </a:gs>
              <a:gs pos="100000">
                <a:srgbClr val="0C1424"/>
              </a:gs>
            </a:gsLst>
            <a:lin scaled="0" ang="189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960120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 i="0">
                <a:solidFill>
                  <a:srgbClr val="22D3EE"/>
                </a:solidFill>
                <a:latin typeface="DejaVu Sans"/>
              </a:rPr>
              <a:t>ACCOMPAGNEMENT À L'ORIENTATION · 1 H / SEMAINE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325880"/>
            <a:ext cx="10607040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4600" b="1" i="0">
                <a:solidFill>
                  <a:srgbClr val="F3F7FB"/>
                </a:solidFill>
                <a:latin typeface="DejaVu Sans"/>
              </a:rPr>
              <a:t>Après le Bac Pro CIEL</a:t>
            </a:r>
          </a:p>
          <a:p>
            <a:pPr algn="l">
              <a:lnSpc>
                <a:spcPct val="100000"/>
              </a:lnSpc>
            </a:pPr>
            <a:r>
              <a:rPr sz="4600" b="1" i="0">
                <a:solidFill>
                  <a:srgbClr val="F3F7FB"/>
                </a:solidFill>
                <a:latin typeface="DejaVu Sans"/>
              </a:rPr>
              <a:t>Mayotte d'abord</a:t>
            </a:r>
          </a:p>
        </p:txBody>
      </p:sp>
      <p:sp>
        <p:nvSpPr>
          <p:cNvPr id="5" name="Rectangle 4"/>
          <p:cNvSpPr/>
          <p:nvPr/>
        </p:nvSpPr>
        <p:spPr>
          <a:xfrm>
            <a:off x="713232" y="3063240"/>
            <a:ext cx="2011680" cy="54864"/>
          </a:xfrm>
          <a:prstGeom prst="rect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3291840"/>
            <a:ext cx="1042416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900" b="0" i="0">
                <a:solidFill>
                  <a:srgbClr val="A9BCCD"/>
                </a:solidFill>
                <a:latin typeface="DejaVu Sans"/>
              </a:rPr>
              <a:t>Étudier ici, ou partir en métropole : choisir en connaissance de cause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4251960"/>
            <a:ext cx="2880360" cy="457200"/>
          </a:xfrm>
          <a:prstGeom prst="roundRect">
            <a:avLst>
              <a:gd name="adj" fmla="val 20000"/>
            </a:avLst>
          </a:prstGeom>
          <a:solidFill>
            <a:srgbClr val="0C1424"/>
          </a:solidFill>
          <a:ln w="12700">
            <a:solidFill>
              <a:srgbClr val="22D3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22D3EE"/>
                </a:solidFill>
                <a:latin typeface="DejaVu Sans"/>
              </a:rPr>
              <a:t>Phase 1 · septembre → décembre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794760" y="4251960"/>
            <a:ext cx="2880360" cy="457200"/>
          </a:xfrm>
          <a:prstGeom prst="roundRect">
            <a:avLst>
              <a:gd name="adj" fmla="val 20000"/>
            </a:avLst>
          </a:prstGeom>
          <a:solidFill>
            <a:srgbClr val="0C1424"/>
          </a:solidFill>
          <a:ln w="12700">
            <a:solidFill>
              <a:srgbClr val="22D3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22D3EE"/>
                </a:solidFill>
                <a:latin typeface="DejaVu Sans"/>
              </a:rPr>
              <a:t>Phase 2 · janvier → mars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903720" y="4251960"/>
            <a:ext cx="2880360" cy="457200"/>
          </a:xfrm>
          <a:prstGeom prst="roundRect">
            <a:avLst>
              <a:gd name="adj" fmla="val 20000"/>
            </a:avLst>
          </a:prstGeom>
          <a:solidFill>
            <a:srgbClr val="0C1424"/>
          </a:solidFill>
          <a:ln w="12700">
            <a:solidFill>
              <a:srgbClr val="22D3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22D3EE"/>
                </a:solidFill>
                <a:latin typeface="DejaVu Sans"/>
              </a:rPr>
              <a:t>Phase 3 · avril → juin</a:t>
            </a:r>
          </a:p>
        </p:txBody>
      </p:sp>
      <p:pic>
        <p:nvPicPr>
          <p:cNvPr id="10" name="Picture 9" descr="logo_lyce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6291072"/>
            <a:ext cx="384048" cy="384048"/>
          </a:xfrm>
          <a:prstGeom prst="rect">
            <a:avLst/>
          </a:prstGeom>
        </p:spPr>
      </p:pic>
      <p:pic>
        <p:nvPicPr>
          <p:cNvPr id="11" name="Picture 10" descr="logo_academi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560" y="6291072"/>
            <a:ext cx="440002" cy="38404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600200" y="6419088"/>
            <a:ext cx="7315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0" i="0">
                <a:solidFill>
                  <a:srgbClr val="7F93A8"/>
                </a:solidFill>
                <a:latin typeface="DejaVu Sans"/>
              </a:rPr>
              <a:t>Lycée Gustave Eiffel — Kahani (Mayotte) · Bac Pro CIEL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881360" y="6419088"/>
            <a:ext cx="82296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50" b="0" i="0">
                <a:solidFill>
                  <a:srgbClr val="22D3EE"/>
                </a:solidFill>
                <a:latin typeface="DejaVu Sans"/>
              </a:rPr>
              <a:t>01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04070E"/>
              </a:gs>
              <a:gs pos="100000">
                <a:srgbClr val="0C1424"/>
              </a:gs>
            </a:gsLst>
            <a:lin scaled="0" ang="189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6858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 i="0">
                <a:solidFill>
                  <a:srgbClr val="22D3EE"/>
                </a:solidFill>
                <a:latin typeface="DejaVu Sans"/>
              </a:rPr>
              <a:t>MODULE ORIENTATION · TERMINALE CIEL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424160" y="256032"/>
            <a:ext cx="12801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0" i="0">
                <a:solidFill>
                  <a:srgbClr val="7F93A8"/>
                </a:solidFill>
                <a:latin typeface="DejaVu Sans"/>
              </a:rPr>
              <a:t>02 / 15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566928"/>
            <a:ext cx="1115568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F3F7FB"/>
                </a:solidFill>
                <a:latin typeface="DejaVu Sans"/>
              </a:rPr>
              <a:t>Ce qu'on fait cette année</a:t>
            </a:r>
          </a:p>
        </p:txBody>
      </p:sp>
      <p:sp>
        <p:nvSpPr>
          <p:cNvPr id="6" name="Rectangle 5"/>
          <p:cNvSpPr/>
          <p:nvPr/>
        </p:nvSpPr>
        <p:spPr>
          <a:xfrm>
            <a:off x="530352" y="1417320"/>
            <a:ext cx="1554480" cy="50292"/>
          </a:xfrm>
          <a:prstGeom prst="rect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02920" y="1691640"/>
            <a:ext cx="2651760" cy="2286000"/>
          </a:xfrm>
          <a:prstGeom prst="roundRect">
            <a:avLst>
              <a:gd name="adj" fmla="val 6000"/>
            </a:avLst>
          </a:prstGeom>
          <a:solidFill>
            <a:srgbClr val="0C1424"/>
          </a:solidFill>
          <a:ln w="20320">
            <a:solidFill>
              <a:srgbClr val="22D3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rIns="146304" tIns="109728" bIns="73152"/>
          <a:lstStyle/>
          <a:p>
            <a:pPr algn="l"/>
            <a:r>
              <a:rPr sz="2000">
                <a:solidFill>
                  <a:srgbClr val="22D3EE"/>
                </a:solidFill>
                <a:latin typeface="DejaVu Sans"/>
              </a:rPr>
              <a:t>💼</a:t>
            </a:r>
          </a:p>
          <a:p>
            <a:pPr algn="l">
              <a:spcBef>
                <a:spcPts val="400"/>
              </a:spcBef>
            </a:pPr>
            <a:r>
              <a:rPr sz="1600" b="1">
                <a:solidFill>
                  <a:srgbClr val="F3F7FB"/>
                </a:solidFill>
                <a:latin typeface="DejaVu Sans"/>
              </a:rPr>
              <a:t>Métiers</a:t>
            </a:r>
          </a:p>
          <a:p>
            <a:pPr algn="l">
              <a:lnSpc>
                <a:spcPct val="105000"/>
              </a:lnSpc>
              <a:spcBef>
                <a:spcPts val="400"/>
              </a:spcBef>
            </a:pPr>
            <a:r>
              <a:rPr sz="1250">
                <a:solidFill>
                  <a:srgbClr val="A9BCCD"/>
                </a:solidFill>
                <a:latin typeface="DejaVu Sans"/>
              </a:rPr>
              <a:t>Réseaux, cybersécurité, électronique, support : ce que tu feras vraiment.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355848" y="1691640"/>
            <a:ext cx="2651760" cy="2286000"/>
          </a:xfrm>
          <a:prstGeom prst="roundRect">
            <a:avLst>
              <a:gd name="adj" fmla="val 6000"/>
            </a:avLst>
          </a:prstGeom>
          <a:solidFill>
            <a:srgbClr val="0C1424"/>
          </a:solidFill>
          <a:ln w="20320">
            <a:solidFill>
              <a:srgbClr val="22D3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rIns="146304" tIns="109728" bIns="73152"/>
          <a:lstStyle/>
          <a:p>
            <a:pPr algn="l"/>
            <a:r>
              <a:rPr sz="2000">
                <a:solidFill>
                  <a:srgbClr val="22D3EE"/>
                </a:solidFill>
                <a:latin typeface="DejaVu Sans"/>
              </a:rPr>
              <a:t>🏫</a:t>
            </a:r>
          </a:p>
          <a:p>
            <a:pPr algn="l">
              <a:spcBef>
                <a:spcPts val="400"/>
              </a:spcBef>
            </a:pPr>
            <a:r>
              <a:rPr sz="1600" b="1">
                <a:solidFill>
                  <a:srgbClr val="F3F7FB"/>
                </a:solidFill>
                <a:latin typeface="DejaVu Sans"/>
              </a:rPr>
              <a:t>Formations ici</a:t>
            </a:r>
          </a:p>
          <a:p>
            <a:pPr algn="l">
              <a:lnSpc>
                <a:spcPct val="105000"/>
              </a:lnSpc>
              <a:spcBef>
                <a:spcPts val="400"/>
              </a:spcBef>
            </a:pPr>
            <a:r>
              <a:rPr sz="1250">
                <a:solidFill>
                  <a:srgbClr val="A9BCCD"/>
                </a:solidFill>
                <a:latin typeface="DejaVu Sans"/>
              </a:rPr>
              <a:t>Le BTS CIEL est dans ton lycée : les poursuites possibles à Mayotte.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08776" y="1691640"/>
            <a:ext cx="2651760" cy="2286000"/>
          </a:xfrm>
          <a:prstGeom prst="roundRect">
            <a:avLst>
              <a:gd name="adj" fmla="val 6000"/>
            </a:avLst>
          </a:prstGeom>
          <a:solidFill>
            <a:srgbClr val="0C1424"/>
          </a:solidFill>
          <a:ln w="20320">
            <a:solidFill>
              <a:srgbClr val="22D3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rIns="146304" tIns="109728" bIns="73152"/>
          <a:lstStyle/>
          <a:p>
            <a:pPr algn="l"/>
            <a:r>
              <a:rPr sz="2000">
                <a:solidFill>
                  <a:srgbClr val="22D3EE"/>
                </a:solidFill>
                <a:latin typeface="DejaVu Sans"/>
              </a:rPr>
              <a:t>📝</a:t>
            </a:r>
          </a:p>
          <a:p>
            <a:pPr algn="l">
              <a:spcBef>
                <a:spcPts val="400"/>
              </a:spcBef>
            </a:pPr>
            <a:r>
              <a:rPr sz="1600" b="1">
                <a:solidFill>
                  <a:srgbClr val="F3F7FB"/>
                </a:solidFill>
                <a:latin typeface="DejaVu Sans"/>
              </a:rPr>
              <a:t>Parcoursup</a:t>
            </a:r>
          </a:p>
          <a:p>
            <a:pPr algn="l">
              <a:lnSpc>
                <a:spcPct val="105000"/>
              </a:lnSpc>
              <a:spcBef>
                <a:spcPts val="400"/>
              </a:spcBef>
            </a:pPr>
            <a:r>
              <a:rPr sz="1250">
                <a:solidFill>
                  <a:srgbClr val="A9BCCD"/>
                </a:solidFill>
                <a:latin typeface="DejaVu Sans"/>
              </a:rPr>
              <a:t>Dossier, vœux locaux d'abord, projet de formation motivé.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061704" y="1691640"/>
            <a:ext cx="2651760" cy="2286000"/>
          </a:xfrm>
          <a:prstGeom prst="roundRect">
            <a:avLst>
              <a:gd name="adj" fmla="val 6000"/>
            </a:avLst>
          </a:prstGeom>
          <a:solidFill>
            <a:srgbClr val="0C1424"/>
          </a:solidFill>
          <a:ln w="20320">
            <a:solidFill>
              <a:srgbClr val="22D3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rIns="146304" tIns="109728" bIns="73152"/>
          <a:lstStyle/>
          <a:p>
            <a:pPr algn="l"/>
            <a:r>
              <a:rPr sz="2000">
                <a:solidFill>
                  <a:srgbClr val="22D3EE"/>
                </a:solidFill>
                <a:latin typeface="DejaVu Sans"/>
              </a:rPr>
              <a:t>✈️</a:t>
            </a:r>
          </a:p>
          <a:p>
            <a:pPr algn="l">
              <a:spcBef>
                <a:spcPts val="400"/>
              </a:spcBef>
            </a:pPr>
            <a:r>
              <a:rPr sz="1600" b="1">
                <a:solidFill>
                  <a:srgbClr val="F3F7FB"/>
                </a:solidFill>
                <a:latin typeface="DejaVu Sans"/>
              </a:rPr>
              <a:t>Partir ?</a:t>
            </a:r>
          </a:p>
          <a:p>
            <a:pPr algn="l">
              <a:lnSpc>
                <a:spcPct val="105000"/>
              </a:lnSpc>
              <a:spcBef>
                <a:spcPts val="400"/>
              </a:spcBef>
            </a:pPr>
            <a:r>
              <a:rPr sz="1250">
                <a:solidFill>
                  <a:srgbClr val="A9BCCD"/>
                </a:solidFill>
                <a:latin typeface="DejaVu Sans"/>
              </a:rPr>
              <a:t>Les conditions réelles : documents, logement, budget, aides.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" y="5650992"/>
            <a:ext cx="11201400" cy="502920"/>
          </a:xfrm>
          <a:prstGeom prst="roundRect">
            <a:avLst>
              <a:gd name="adj" fmla="val 12000"/>
            </a:avLst>
          </a:prstGeom>
          <a:solidFill>
            <a:srgbClr val="0E1A2C"/>
          </a:solidFill>
          <a:ln w="13970">
            <a:solidFill>
              <a:srgbClr val="22D3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0" bIns="0"/>
          <a:lstStyle/>
          <a:p>
            <a:pPr algn="l"/>
            <a:r>
              <a:rPr sz="1300">
                <a:solidFill>
                  <a:srgbClr val="CFE7F2"/>
                </a:solidFill>
                <a:latin typeface="DejaVu Sans"/>
              </a:rPr>
              <a:t>Trois outils : le livre interactif (Moodle), ce carnet de bord papier, et ce diaporama.</a:t>
            </a:r>
          </a:p>
        </p:txBody>
      </p:sp>
      <p:pic>
        <p:nvPicPr>
          <p:cNvPr id="12" name="Picture 11" descr="logo_lyce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6291072"/>
            <a:ext cx="384048" cy="384048"/>
          </a:xfrm>
          <a:prstGeom prst="rect">
            <a:avLst/>
          </a:prstGeom>
        </p:spPr>
      </p:pic>
      <p:pic>
        <p:nvPicPr>
          <p:cNvPr id="13" name="Picture 12" descr="logo_academi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560" y="6291072"/>
            <a:ext cx="440002" cy="384048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600200" y="6419088"/>
            <a:ext cx="7315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0" i="0">
                <a:solidFill>
                  <a:srgbClr val="7F93A8"/>
                </a:solidFill>
                <a:latin typeface="DejaVu Sans"/>
              </a:rPr>
              <a:t>Lycée Gustave Eiffel — Kahani (Mayotte) · Bac Pro CIEL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81360" y="6419088"/>
            <a:ext cx="82296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50" b="0" i="0">
                <a:solidFill>
                  <a:srgbClr val="22D3EE"/>
                </a:solidFill>
                <a:latin typeface="DejaVu Sans"/>
              </a:rPr>
              <a:t>02</a:t>
            </a:r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04070E"/>
              </a:gs>
              <a:gs pos="100000">
                <a:srgbClr val="0C1424"/>
              </a:gs>
            </a:gsLst>
            <a:lin scaled="0" ang="189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6858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 i="0">
                <a:solidFill>
                  <a:srgbClr val="22D3EE"/>
                </a:solidFill>
                <a:latin typeface="DejaVu Sans"/>
              </a:rPr>
              <a:t>MODULE ORIENTATION · TERMINALE CIEL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424160" y="256032"/>
            <a:ext cx="12801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0" i="0">
                <a:solidFill>
                  <a:srgbClr val="7F93A8"/>
                </a:solidFill>
                <a:latin typeface="DejaVu Sans"/>
              </a:rPr>
              <a:t>03 / 15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566928"/>
            <a:ext cx="1115568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F3F7FB"/>
                </a:solidFill>
                <a:latin typeface="DejaVu Sans"/>
              </a:rPr>
              <a:t>Les 3 étapes de l'année</a:t>
            </a:r>
          </a:p>
        </p:txBody>
      </p:sp>
      <p:sp>
        <p:nvSpPr>
          <p:cNvPr id="6" name="Rectangle 5"/>
          <p:cNvSpPr/>
          <p:nvPr/>
        </p:nvSpPr>
        <p:spPr>
          <a:xfrm>
            <a:off x="530352" y="1417320"/>
            <a:ext cx="1554480" cy="50292"/>
          </a:xfrm>
          <a:prstGeom prst="rect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02920" y="1737360"/>
            <a:ext cx="3611880" cy="3108960"/>
          </a:xfrm>
          <a:prstGeom prst="roundRect">
            <a:avLst>
              <a:gd name="adj" fmla="val 6000"/>
            </a:avLst>
          </a:prstGeom>
          <a:solidFill>
            <a:srgbClr val="0C1424"/>
          </a:solidFill>
          <a:ln w="22225">
            <a:solidFill>
              <a:srgbClr val="22D3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01168" rIns="201168" tIns="164592"/>
          <a:lstStyle/>
          <a:p>
            <a:pPr algn="l"/>
            <a:r>
              <a:rPr sz="4400" b="1">
                <a:solidFill>
                  <a:srgbClr val="22D3EE"/>
                </a:solidFill>
                <a:latin typeface="DejaVu Sans"/>
              </a:rPr>
              <a:t>1</a:t>
            </a:r>
          </a:p>
          <a:p>
            <a:pPr algn="l">
              <a:lnSpc>
                <a:spcPct val="105000"/>
              </a:lnSpc>
              <a:spcBef>
                <a:spcPts val="600"/>
              </a:spcBef>
            </a:pPr>
            <a:r>
              <a:rPr sz="1600" b="1">
                <a:solidFill>
                  <a:srgbClr val="F3F7FB"/>
                </a:solidFill>
                <a:latin typeface="DejaVu Sans"/>
              </a:rPr>
              <a:t>Sept. → déc.</a:t>
            </a:r>
          </a:p>
          <a:p>
            <a:pPr algn="l">
              <a:lnSpc>
                <a:spcPct val="105000"/>
              </a:lnSpc>
              <a:spcBef>
                <a:spcPts val="600"/>
              </a:spcBef>
            </a:pPr>
            <a:r>
              <a:rPr sz="1700" b="1">
                <a:solidFill>
                  <a:srgbClr val="22D3EE"/>
                </a:solidFill>
                <a:latin typeface="DejaVu Sans"/>
              </a:rPr>
              <a:t>Je me connais.</a:t>
            </a:r>
          </a:p>
          <a:p>
            <a:pPr algn="l">
              <a:lnSpc>
                <a:spcPct val="105000"/>
              </a:lnSpc>
              <a:spcBef>
                <a:spcPts val="600"/>
              </a:spcBef>
            </a:pPr>
            <a:r>
              <a:rPr sz="1300" b="0">
                <a:solidFill>
                  <a:srgbClr val="A9BCCD"/>
                </a:solidFill>
                <a:latin typeface="DejaVu Sans"/>
              </a:rPr>
              <a:t>Métiers, formations à Mayotte, lecture des fiches Parcoursup.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06824" y="1737360"/>
            <a:ext cx="3611880" cy="3108960"/>
          </a:xfrm>
          <a:prstGeom prst="roundRect">
            <a:avLst>
              <a:gd name="adj" fmla="val 6000"/>
            </a:avLst>
          </a:prstGeom>
          <a:solidFill>
            <a:srgbClr val="0C1424"/>
          </a:solidFill>
          <a:ln w="22225">
            <a:solidFill>
              <a:srgbClr val="22C5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01168" rIns="201168" tIns="164592"/>
          <a:lstStyle/>
          <a:p>
            <a:pPr algn="l"/>
            <a:r>
              <a:rPr sz="4400" b="1">
                <a:solidFill>
                  <a:srgbClr val="22C55E"/>
                </a:solidFill>
                <a:latin typeface="DejaVu Sans"/>
              </a:rPr>
              <a:t>2</a:t>
            </a:r>
          </a:p>
          <a:p>
            <a:pPr algn="l">
              <a:lnSpc>
                <a:spcPct val="105000"/>
              </a:lnSpc>
              <a:spcBef>
                <a:spcPts val="600"/>
              </a:spcBef>
            </a:pPr>
            <a:r>
              <a:rPr sz="1600" b="1">
                <a:solidFill>
                  <a:srgbClr val="F3F7FB"/>
                </a:solidFill>
                <a:latin typeface="DejaVu Sans"/>
              </a:rPr>
              <a:t>Janv. → mars</a:t>
            </a:r>
          </a:p>
          <a:p>
            <a:pPr algn="l">
              <a:lnSpc>
                <a:spcPct val="105000"/>
              </a:lnSpc>
              <a:spcBef>
                <a:spcPts val="600"/>
              </a:spcBef>
            </a:pPr>
            <a:r>
              <a:rPr sz="1700" b="1">
                <a:solidFill>
                  <a:srgbClr val="22C55E"/>
                </a:solidFill>
                <a:latin typeface="DejaVu Sans"/>
              </a:rPr>
              <a:t>Je candidate.</a:t>
            </a:r>
          </a:p>
          <a:p>
            <a:pPr algn="l">
              <a:lnSpc>
                <a:spcPct val="105000"/>
              </a:lnSpc>
              <a:spcBef>
                <a:spcPts val="600"/>
              </a:spcBef>
            </a:pPr>
            <a:r>
              <a:rPr sz="1300" b="0">
                <a:solidFill>
                  <a:srgbClr val="A9BCCD"/>
                </a:solidFill>
                <a:latin typeface="DejaVu Sans"/>
              </a:rPr>
              <a:t>Dossier, vœux locaux, projets motivés.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110728" y="1737360"/>
            <a:ext cx="3611880" cy="3108960"/>
          </a:xfrm>
          <a:prstGeom prst="roundRect">
            <a:avLst>
              <a:gd name="adj" fmla="val 6000"/>
            </a:avLst>
          </a:prstGeom>
          <a:solidFill>
            <a:srgbClr val="0C1424"/>
          </a:solidFill>
          <a:ln w="2222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01168" rIns="201168" tIns="164592"/>
          <a:lstStyle/>
          <a:p>
            <a:pPr algn="l"/>
            <a:r>
              <a:rPr sz="4400" b="1">
                <a:solidFill>
                  <a:srgbClr val="F59E0B"/>
                </a:solidFill>
                <a:latin typeface="DejaVu Sans"/>
              </a:rPr>
              <a:t>3</a:t>
            </a:r>
          </a:p>
          <a:p>
            <a:pPr algn="l">
              <a:lnSpc>
                <a:spcPct val="105000"/>
              </a:lnSpc>
              <a:spcBef>
                <a:spcPts val="600"/>
              </a:spcBef>
            </a:pPr>
            <a:r>
              <a:rPr sz="1600" b="1">
                <a:solidFill>
                  <a:srgbClr val="F3F7FB"/>
                </a:solidFill>
                <a:latin typeface="DejaVu Sans"/>
              </a:rPr>
              <a:t>Avr. → juin</a:t>
            </a:r>
          </a:p>
          <a:p>
            <a:pPr algn="l">
              <a:lnSpc>
                <a:spcPct val="105000"/>
              </a:lnSpc>
              <a:spcBef>
                <a:spcPts val="600"/>
              </a:spcBef>
            </a:pPr>
            <a:r>
              <a:rPr sz="1700" b="1">
                <a:solidFill>
                  <a:srgbClr val="F59E0B"/>
                </a:solidFill>
                <a:latin typeface="DejaVu Sans"/>
              </a:rPr>
              <a:t>Je décide.</a:t>
            </a:r>
          </a:p>
          <a:p>
            <a:pPr algn="l">
              <a:lnSpc>
                <a:spcPct val="105000"/>
              </a:lnSpc>
              <a:spcBef>
                <a:spcPts val="600"/>
              </a:spcBef>
            </a:pPr>
            <a:r>
              <a:rPr sz="1300" b="0">
                <a:solidFill>
                  <a:srgbClr val="A9BCCD"/>
                </a:solidFill>
                <a:latin typeface="DejaVu Sans"/>
              </a:rPr>
              <a:t>Réponses, inscription, logement et budget.</a:t>
            </a:r>
          </a:p>
        </p:txBody>
      </p:sp>
      <p:pic>
        <p:nvPicPr>
          <p:cNvPr id="10" name="Picture 9" descr="logo_lyce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6291072"/>
            <a:ext cx="384048" cy="384048"/>
          </a:xfrm>
          <a:prstGeom prst="rect">
            <a:avLst/>
          </a:prstGeom>
        </p:spPr>
      </p:pic>
      <p:pic>
        <p:nvPicPr>
          <p:cNvPr id="11" name="Picture 10" descr="logo_academi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560" y="6291072"/>
            <a:ext cx="440002" cy="38404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600200" y="6419088"/>
            <a:ext cx="7315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0" i="0">
                <a:solidFill>
                  <a:srgbClr val="7F93A8"/>
                </a:solidFill>
                <a:latin typeface="DejaVu Sans"/>
              </a:rPr>
              <a:t>Lycée Gustave Eiffel — Kahani (Mayotte) · Bac Pro CIEL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881360" y="6419088"/>
            <a:ext cx="82296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50" b="0" i="0">
                <a:solidFill>
                  <a:srgbClr val="22D3EE"/>
                </a:solidFill>
                <a:latin typeface="DejaVu Sans"/>
              </a:rPr>
              <a:t>03</a:t>
            </a:r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04070E"/>
              </a:gs>
              <a:gs pos="100000">
                <a:srgbClr val="0C1424"/>
              </a:gs>
            </a:gsLst>
            <a:lin scaled="0" ang="189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6858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 i="0">
                <a:solidFill>
                  <a:srgbClr val="22D3EE"/>
                </a:solidFill>
                <a:latin typeface="DejaVu Sans"/>
              </a:rPr>
              <a:t>MODULE ORIENTATION · TERMINALE CIEL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424160" y="256032"/>
            <a:ext cx="12801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0" i="0">
                <a:solidFill>
                  <a:srgbClr val="7F93A8"/>
                </a:solidFill>
                <a:latin typeface="DejaVu Sans"/>
              </a:rPr>
              <a:t>04 / 15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566928"/>
            <a:ext cx="1115568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F3F7FB"/>
                </a:solidFill>
                <a:latin typeface="DejaVu Sans"/>
              </a:rPr>
              <a:t>Les formations qui existent à Mayotte</a:t>
            </a:r>
          </a:p>
        </p:txBody>
      </p:sp>
      <p:sp>
        <p:nvSpPr>
          <p:cNvPr id="6" name="Rectangle 5"/>
          <p:cNvSpPr/>
          <p:nvPr/>
        </p:nvSpPr>
        <p:spPr>
          <a:xfrm>
            <a:off x="530352" y="1417320"/>
            <a:ext cx="1554480" cy="50292"/>
          </a:xfrm>
          <a:prstGeom prst="rect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02920" y="1572768"/>
          <a:ext cx="11155680" cy="33284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63440"/>
                <a:gridCol w="2468880"/>
                <a:gridCol w="822960"/>
                <a:gridCol w="3200400"/>
              </a:tblGrid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150" b="1">
                          <a:solidFill>
                            <a:srgbClr val="22D3EE"/>
                          </a:solidFill>
                          <a:latin typeface="DejaVu Sans"/>
                        </a:rPr>
                        <a:t>Formation</a:t>
                      </a:r>
                    </a:p>
                  </a:txBody>
                  <a:tcPr marL="73152" marR="73152" marT="27432" marB="27432" anchor="ctr">
                    <a:solidFill>
                      <a:srgbClr val="0F2A4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50" b="1">
                          <a:solidFill>
                            <a:srgbClr val="22D3EE"/>
                          </a:solidFill>
                          <a:latin typeface="DejaVu Sans"/>
                        </a:rPr>
                        <a:t>Où</a:t>
                      </a:r>
                    </a:p>
                  </a:txBody>
                  <a:tcPr marL="73152" marR="73152" marT="27432" marB="27432" anchor="ctr">
                    <a:solidFill>
                      <a:srgbClr val="0F2A4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50" b="1">
                          <a:solidFill>
                            <a:srgbClr val="22D3EE"/>
                          </a:solidFill>
                          <a:latin typeface="DejaVu Sans"/>
                        </a:rPr>
                        <a:t>Durée</a:t>
                      </a:r>
                    </a:p>
                  </a:txBody>
                  <a:tcPr marL="73152" marR="73152" marT="27432" marB="27432" anchor="ctr">
                    <a:solidFill>
                      <a:srgbClr val="0F2A4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50" b="1">
                          <a:solidFill>
                            <a:srgbClr val="22D3EE"/>
                          </a:solidFill>
                          <a:latin typeface="DejaVu Sans"/>
                        </a:rPr>
                        <a:t>Pour qui ?</a:t>
                      </a:r>
                    </a:p>
                  </a:txBody>
                  <a:tcPr marL="73152" marR="73152" marT="27432" marB="27432" anchor="ctr">
                    <a:solidFill>
                      <a:srgbClr val="0F2A44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150" b="1">
                          <a:solidFill>
                            <a:srgbClr val="F3F7FB"/>
                          </a:solidFill>
                          <a:latin typeface="DejaVu Sans"/>
                        </a:rPr>
                        <a:t>BTS CIEL option Informatique et Réseaux</a:t>
                      </a:r>
                    </a:p>
                  </a:txBody>
                  <a:tcPr marL="73152" marR="73152" marT="27432" marB="27432" anchor="ctr">
                    <a:solidFill>
                      <a:srgbClr val="0C142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50" b="0">
                          <a:solidFill>
                            <a:srgbClr val="F3F7FB"/>
                          </a:solidFill>
                          <a:latin typeface="DejaVu Sans"/>
                        </a:rPr>
                        <a:t>LPO Gustave Eiffel</a:t>
                      </a:r>
                    </a:p>
                  </a:txBody>
                  <a:tcPr marL="73152" marR="73152" marT="27432" marB="27432" anchor="ctr">
                    <a:solidFill>
                      <a:srgbClr val="0C142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50" b="0">
                          <a:solidFill>
                            <a:srgbClr val="F3F7FB"/>
                          </a:solidFill>
                          <a:latin typeface="DejaVu Sans"/>
                        </a:rPr>
                        <a:t>2 ans</a:t>
                      </a:r>
                    </a:p>
                  </a:txBody>
                  <a:tcPr marL="73152" marR="73152" marT="27432" marB="27432" anchor="ctr">
                    <a:solidFill>
                      <a:srgbClr val="0C142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50" b="0">
                          <a:solidFill>
                            <a:srgbClr val="F3F7FB"/>
                          </a:solidFill>
                          <a:latin typeface="DejaVu Sans"/>
                        </a:rPr>
                        <a:t>Ceux qui aiment câbler, configurer, dépanner</a:t>
                      </a:r>
                    </a:p>
                  </a:txBody>
                  <a:tcPr marL="73152" marR="73152" marT="27432" marB="27432" anchor="ctr">
                    <a:solidFill>
                      <a:srgbClr val="0C1424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150" b="1">
                          <a:solidFill>
                            <a:srgbClr val="F3F7FB"/>
                          </a:solidFill>
                          <a:latin typeface="DejaVu Sans"/>
                        </a:rPr>
                        <a:t>BTS CIEL option Électronique</a:t>
                      </a:r>
                    </a:p>
                  </a:txBody>
                  <a:tcPr marL="73152" marR="73152" marT="27432" marB="27432" anchor="ctr">
                    <a:solidFill>
                      <a:srgbClr val="0A111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50" b="0">
                          <a:solidFill>
                            <a:srgbClr val="F3F7FB"/>
                          </a:solidFill>
                          <a:latin typeface="DejaVu Sans"/>
                        </a:rPr>
                        <a:t>LPO Gustave Eiffel</a:t>
                      </a:r>
                    </a:p>
                  </a:txBody>
                  <a:tcPr marL="73152" marR="73152" marT="27432" marB="27432" anchor="ctr">
                    <a:solidFill>
                      <a:srgbClr val="0A111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50" b="0">
                          <a:solidFill>
                            <a:srgbClr val="F3F7FB"/>
                          </a:solidFill>
                          <a:latin typeface="DejaVu Sans"/>
                        </a:rPr>
                        <a:t>2 ans</a:t>
                      </a:r>
                    </a:p>
                  </a:txBody>
                  <a:tcPr marL="73152" marR="73152" marT="27432" marB="27432" anchor="ctr">
                    <a:solidFill>
                      <a:srgbClr val="0A111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50" b="0">
                          <a:solidFill>
                            <a:srgbClr val="F3F7FB"/>
                          </a:solidFill>
                          <a:latin typeface="DejaVu Sans"/>
                        </a:rPr>
                        <a:t>Ceux qui aiment mesurer, souder, diagnostiquer</a:t>
                      </a:r>
                    </a:p>
                  </a:txBody>
                  <a:tcPr marL="73152" marR="73152" marT="27432" marB="27432" anchor="ctr">
                    <a:solidFill>
                      <a:srgbClr val="0A111E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150" b="1">
                          <a:solidFill>
                            <a:srgbClr val="F3F7FB"/>
                          </a:solidFill>
                          <a:latin typeface="DejaVu Sans"/>
                        </a:rPr>
                        <a:t>BTS SIO (services informatiques)</a:t>
                      </a:r>
                    </a:p>
                  </a:txBody>
                  <a:tcPr marL="73152" marR="73152" marT="27432" marB="27432" anchor="ctr">
                    <a:solidFill>
                      <a:srgbClr val="0C142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50" b="0">
                          <a:solidFill>
                            <a:srgbClr val="F3F7FB"/>
                          </a:solidFill>
                          <a:latin typeface="DejaVu Sans"/>
                        </a:rPr>
                        <a:t>LPO de Pamandzi</a:t>
                      </a:r>
                    </a:p>
                  </a:txBody>
                  <a:tcPr marL="73152" marR="73152" marT="27432" marB="27432" anchor="ctr">
                    <a:solidFill>
                      <a:srgbClr val="0C142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50" b="0">
                          <a:solidFill>
                            <a:srgbClr val="F3F7FB"/>
                          </a:solidFill>
                          <a:latin typeface="DejaVu Sans"/>
                        </a:rPr>
                        <a:t>2 ans</a:t>
                      </a:r>
                    </a:p>
                  </a:txBody>
                  <a:tcPr marL="73152" marR="73152" marT="27432" marB="27432" anchor="ctr">
                    <a:solidFill>
                      <a:srgbClr val="0C142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50" b="0">
                          <a:solidFill>
                            <a:srgbClr val="F3F7FB"/>
                          </a:solidFill>
                          <a:latin typeface="DejaVu Sans"/>
                        </a:rPr>
                        <a:t>Ceux qui préfèrent le logiciel et les utilisateurs</a:t>
                      </a:r>
                    </a:p>
                  </a:txBody>
                  <a:tcPr marL="73152" marR="73152" marT="27432" marB="27432" anchor="ctr">
                    <a:solidFill>
                      <a:srgbClr val="0C1424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150" b="0">
                          <a:solidFill>
                            <a:srgbClr val="F3F7FB"/>
                          </a:solidFill>
                          <a:latin typeface="DejaVu Sans"/>
                        </a:rPr>
                        <a:t>BTS ATI, GTLA, Maintenance des systèmes, Maintenance des matériels</a:t>
                      </a:r>
                    </a:p>
                  </a:txBody>
                  <a:tcPr marL="73152" marR="73152" marT="27432" marB="27432" anchor="ctr">
                    <a:solidFill>
                      <a:srgbClr val="0A111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50" b="0">
                          <a:solidFill>
                            <a:srgbClr val="F3F7FB"/>
                          </a:solidFill>
                          <a:latin typeface="DejaVu Sans"/>
                        </a:rPr>
                        <a:t>LPO Gustave Eiffel</a:t>
                      </a:r>
                    </a:p>
                  </a:txBody>
                  <a:tcPr marL="73152" marR="73152" marT="27432" marB="27432" anchor="ctr">
                    <a:solidFill>
                      <a:srgbClr val="0A111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50" b="0">
                          <a:solidFill>
                            <a:srgbClr val="F3F7FB"/>
                          </a:solidFill>
                          <a:latin typeface="DejaVu Sans"/>
                        </a:rPr>
                        <a:t>2 ans</a:t>
                      </a:r>
                    </a:p>
                  </a:txBody>
                  <a:tcPr marL="73152" marR="73152" marT="27432" marB="27432" anchor="ctr">
                    <a:solidFill>
                      <a:srgbClr val="0A111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50" b="0">
                          <a:solidFill>
                            <a:srgbClr val="F3F7FB"/>
                          </a:solidFill>
                          <a:latin typeface="DejaVu Sans"/>
                        </a:rPr>
                        <a:t>Industrie, logistique, maintenance</a:t>
                      </a:r>
                    </a:p>
                  </a:txBody>
                  <a:tcPr marL="73152" marR="73152" marT="27432" marB="27432" anchor="ctr">
                    <a:solidFill>
                      <a:srgbClr val="0A111E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150" b="0">
                          <a:solidFill>
                            <a:srgbClr val="F3F7FB"/>
                          </a:solidFill>
                          <a:latin typeface="DejaVu Sans"/>
                        </a:rPr>
                        <a:t>BTS CG, MCO, NDRC, Commerce international, Tourisme, Assurance, Banque, MOS</a:t>
                      </a:r>
                    </a:p>
                  </a:txBody>
                  <a:tcPr marL="73152" marR="73152" marT="27432" marB="27432" anchor="ctr">
                    <a:solidFill>
                      <a:srgbClr val="0C142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50" b="0">
                          <a:solidFill>
                            <a:srgbClr val="F3F7FB"/>
                          </a:solidFill>
                          <a:latin typeface="DejaVu Sans"/>
                        </a:rPr>
                        <a:t>Autres lycées de Mayotte</a:t>
                      </a:r>
                    </a:p>
                  </a:txBody>
                  <a:tcPr marL="73152" marR="73152" marT="27432" marB="27432" anchor="ctr">
                    <a:solidFill>
                      <a:srgbClr val="0C142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50" b="0">
                          <a:solidFill>
                            <a:srgbClr val="F3F7FB"/>
                          </a:solidFill>
                          <a:latin typeface="DejaVu Sans"/>
                        </a:rPr>
                        <a:t>2 ans</a:t>
                      </a:r>
                    </a:p>
                  </a:txBody>
                  <a:tcPr marL="73152" marR="73152" marT="27432" marB="27432" anchor="ctr">
                    <a:solidFill>
                      <a:srgbClr val="0C142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50" b="0">
                          <a:solidFill>
                            <a:srgbClr val="F3F7FB"/>
                          </a:solidFill>
                          <a:latin typeface="DejaVu Sans"/>
                        </a:rPr>
                        <a:t>Commerce, gestion, tourisme, banque</a:t>
                      </a:r>
                    </a:p>
                  </a:txBody>
                  <a:tcPr marL="73152" marR="73152" marT="27432" marB="27432" anchor="ctr">
                    <a:solidFill>
                      <a:srgbClr val="0C1424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150" b="1">
                          <a:solidFill>
                            <a:srgbClr val="F3F7FB"/>
                          </a:solidFill>
                          <a:latin typeface="DejaVu Sans"/>
                        </a:rPr>
                        <a:t>Université de Mayotte : licences et BUT GACO</a:t>
                      </a:r>
                    </a:p>
                  </a:txBody>
                  <a:tcPr marL="73152" marR="73152" marT="27432" marB="27432" anchor="ctr">
                    <a:solidFill>
                      <a:srgbClr val="0A111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50" b="0">
                          <a:solidFill>
                            <a:srgbClr val="F3F7FB"/>
                          </a:solidFill>
                          <a:latin typeface="DejaVu Sans"/>
                        </a:rPr>
                        <a:t>Dembéni</a:t>
                      </a:r>
                    </a:p>
                  </a:txBody>
                  <a:tcPr marL="73152" marR="73152" marT="27432" marB="27432" anchor="ctr">
                    <a:solidFill>
                      <a:srgbClr val="0A111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50" b="0">
                          <a:solidFill>
                            <a:srgbClr val="F3F7FB"/>
                          </a:solidFill>
                          <a:latin typeface="DejaVu Sans"/>
                        </a:rPr>
                        <a:t>3 ans</a:t>
                      </a:r>
                    </a:p>
                  </a:txBody>
                  <a:tcPr marL="73152" marR="73152" marT="27432" marB="27432" anchor="ctr">
                    <a:solidFill>
                      <a:srgbClr val="0A111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50" b="0">
                          <a:solidFill>
                            <a:srgbClr val="F3F7FB"/>
                          </a:solidFill>
                          <a:latin typeface="DejaVu Sans"/>
                        </a:rPr>
                        <a:t>Études plus générales, gestion, sciences</a:t>
                      </a:r>
                    </a:p>
                  </a:txBody>
                  <a:tcPr marL="73152" marR="73152" marT="27432" marB="27432" anchor="ctr">
                    <a:solidFill>
                      <a:srgbClr val="0A111E"/>
                    </a:solidFill>
                  </a:tcPr>
                </a:tc>
              </a:tr>
            </a:tbl>
          </a:graphicData>
        </a:graphic>
      </p:graphicFrame>
      <p:sp>
        <p:nvSpPr>
          <p:cNvPr id="8" name="Rounded Rectangle 7"/>
          <p:cNvSpPr/>
          <p:nvPr/>
        </p:nvSpPr>
        <p:spPr>
          <a:xfrm>
            <a:off x="502920" y="5650992"/>
            <a:ext cx="11201400" cy="502920"/>
          </a:xfrm>
          <a:prstGeom prst="roundRect">
            <a:avLst>
              <a:gd name="adj" fmla="val 12000"/>
            </a:avLst>
          </a:prstGeom>
          <a:solidFill>
            <a:srgbClr val="0E1A2C"/>
          </a:solidFill>
          <a:ln w="13970">
            <a:solidFill>
              <a:srgbClr val="22C5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0" bIns="0"/>
          <a:lstStyle/>
          <a:p>
            <a:pPr algn="l"/>
            <a:r>
              <a:rPr sz="1300">
                <a:solidFill>
                  <a:srgbClr val="CFE7F2"/>
                </a:solidFill>
                <a:latin typeface="DejaVu Sans"/>
              </a:rPr>
              <a:t>Ton lycée prépare au BTS CIEL, avec internat : la poursuite d'études peut se faire sur l'île.</a:t>
            </a:r>
          </a:p>
        </p:txBody>
      </p:sp>
      <p:pic>
        <p:nvPicPr>
          <p:cNvPr id="9" name="Picture 8" descr="logo_lyce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6291072"/>
            <a:ext cx="384048" cy="384048"/>
          </a:xfrm>
          <a:prstGeom prst="rect">
            <a:avLst/>
          </a:prstGeom>
        </p:spPr>
      </p:pic>
      <p:pic>
        <p:nvPicPr>
          <p:cNvPr id="10" name="Picture 9" descr="logo_academi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560" y="6291072"/>
            <a:ext cx="440002" cy="38404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600200" y="6419088"/>
            <a:ext cx="7315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0" i="0">
                <a:solidFill>
                  <a:srgbClr val="7F93A8"/>
                </a:solidFill>
                <a:latin typeface="DejaVu Sans"/>
              </a:rPr>
              <a:t>Lycée Gustave Eiffel — Kahani (Mayotte) · Bac Pro CIEL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881360" y="6419088"/>
            <a:ext cx="82296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50" b="0" i="0">
                <a:solidFill>
                  <a:srgbClr val="22D3EE"/>
                </a:solidFill>
                <a:latin typeface="DejaVu Sans"/>
              </a:rPr>
              <a:t>04</a:t>
            </a:r>
          </a:p>
        </p:txBody>
      </p:sp>
    </p:spTree>
  </p:cSld>
  <p:clrMapOvr>
    <a:masterClrMapping/>
  </p:clrMapOvr>
  <p:transition spd="med">
    <p:push dir="u"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04070E"/>
              </a:gs>
              <a:gs pos="100000">
                <a:srgbClr val="0C1424"/>
              </a:gs>
            </a:gsLst>
            <a:lin scaled="0" ang="189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6858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 i="0">
                <a:solidFill>
                  <a:srgbClr val="22D3EE"/>
                </a:solidFill>
                <a:latin typeface="DejaVu Sans"/>
              </a:rPr>
              <a:t>MODULE ORIENTATION · TERMINALE CIEL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424160" y="256032"/>
            <a:ext cx="12801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0" i="0">
                <a:solidFill>
                  <a:srgbClr val="7F93A8"/>
                </a:solidFill>
                <a:latin typeface="DejaVu Sans"/>
              </a:rPr>
              <a:t>05 / 15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566928"/>
            <a:ext cx="1115568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F3F7FB"/>
                </a:solidFill>
                <a:latin typeface="DejaVu Sans"/>
              </a:rPr>
              <a:t>Étape 1 — apprendre à se connaître</a:t>
            </a:r>
          </a:p>
        </p:txBody>
      </p:sp>
      <p:sp>
        <p:nvSpPr>
          <p:cNvPr id="6" name="Rectangle 5"/>
          <p:cNvSpPr/>
          <p:nvPr/>
        </p:nvSpPr>
        <p:spPr>
          <a:xfrm>
            <a:off x="530352" y="1417320"/>
            <a:ext cx="1554480" cy="50292"/>
          </a:xfrm>
          <a:prstGeom prst="rect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02920" y="1737360"/>
            <a:ext cx="5394960" cy="2606040"/>
          </a:xfrm>
          <a:prstGeom prst="roundRect">
            <a:avLst>
              <a:gd name="adj" fmla="val 6000"/>
            </a:avLst>
          </a:prstGeom>
          <a:solidFill>
            <a:srgbClr val="0C1424"/>
          </a:solidFill>
          <a:ln w="20320">
            <a:solidFill>
              <a:srgbClr val="22C5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rIns="146304" tIns="109728" bIns="73152"/>
          <a:lstStyle/>
          <a:p>
            <a:pPr algn="l"/>
            <a:r>
              <a:rPr sz="2000">
                <a:solidFill>
                  <a:srgbClr val="22D3EE"/>
                </a:solidFill>
                <a:latin typeface="DejaVu Sans"/>
              </a:rPr>
              <a:t>✅</a:t>
            </a:r>
          </a:p>
          <a:p>
            <a:pPr algn="l">
              <a:spcBef>
                <a:spcPts val="400"/>
              </a:spcBef>
            </a:pPr>
            <a:r>
              <a:rPr sz="1600" b="1">
                <a:solidFill>
                  <a:srgbClr val="F3F7FB"/>
                </a:solidFill>
                <a:latin typeface="DejaVu Sans"/>
              </a:rPr>
              <a:t>À faire</a:t>
            </a:r>
          </a:p>
          <a:p>
            <a:pPr algn="l">
              <a:lnSpc>
                <a:spcPct val="105000"/>
              </a:lnSpc>
              <a:spcBef>
                <a:spcPts val="400"/>
              </a:spcBef>
            </a:pPr>
            <a:r>
              <a:rPr sz="1250">
                <a:solidFill>
                  <a:srgbClr val="A9BCCD"/>
                </a:solidFill>
                <a:latin typeface="DejaVu Sans"/>
              </a:rPr>
              <a:t>Ce que j'aime · ce que je refuse · mes 3 atouts avec un exemple concret
(PFMP, projet, chef-d'œuvre).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3640" y="1737360"/>
            <a:ext cx="5394960" cy="2606040"/>
          </a:xfrm>
          <a:prstGeom prst="roundRect">
            <a:avLst>
              <a:gd name="adj" fmla="val 6000"/>
            </a:avLst>
          </a:prstGeom>
          <a:solidFill>
            <a:srgbClr val="0C1424"/>
          </a:solidFill>
          <a:ln w="20320">
            <a:solidFill>
              <a:srgbClr val="EF44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rIns="146304" tIns="109728" bIns="73152"/>
          <a:lstStyle/>
          <a:p>
            <a:pPr algn="l"/>
            <a:r>
              <a:rPr sz="2000">
                <a:solidFill>
                  <a:srgbClr val="22D3EE"/>
                </a:solidFill>
                <a:latin typeface="DejaVu Sans"/>
              </a:rPr>
              <a:t>🚫</a:t>
            </a:r>
          </a:p>
          <a:p>
            <a:pPr algn="l">
              <a:spcBef>
                <a:spcPts val="400"/>
              </a:spcBef>
            </a:pPr>
            <a:r>
              <a:rPr sz="1600" b="1">
                <a:solidFill>
                  <a:srgbClr val="F3F7FB"/>
                </a:solidFill>
                <a:latin typeface="DejaVu Sans"/>
              </a:rPr>
              <a:t>À éviter</a:t>
            </a:r>
          </a:p>
          <a:p>
            <a:pPr algn="l">
              <a:lnSpc>
                <a:spcPct val="105000"/>
              </a:lnSpc>
              <a:spcBef>
                <a:spcPts val="400"/>
              </a:spcBef>
            </a:pPr>
            <a:r>
              <a:rPr sz="1250">
                <a:solidFill>
                  <a:srgbClr val="A9BCCD"/>
                </a:solidFill>
                <a:latin typeface="DejaVu Sans"/>
              </a:rPr>
              <a:t>« Je suis motivé » sans preuve · recopier un modèle · répondre
« je veux partir » sans savoir pourquoi.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2920" y="5650992"/>
            <a:ext cx="11201400" cy="502920"/>
          </a:xfrm>
          <a:prstGeom prst="roundRect">
            <a:avLst>
              <a:gd name="adj" fmla="val 12000"/>
            </a:avLst>
          </a:prstGeom>
          <a:solidFill>
            <a:srgbClr val="0E1A2C"/>
          </a:solidFill>
          <a:ln w="13970">
            <a:solidFill>
              <a:srgbClr val="22D3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0" bIns="0"/>
          <a:lstStyle/>
          <a:p>
            <a:pPr algn="l"/>
            <a:r>
              <a:rPr sz="1300">
                <a:solidFill>
                  <a:srgbClr val="CFE7F2"/>
                </a:solidFill>
                <a:latin typeface="DejaVu Sans"/>
              </a:rPr>
              <a:t>Où le faire : livre interactif, étape 1  +  carnet de bord, page 1.</a:t>
            </a:r>
          </a:p>
        </p:txBody>
      </p:sp>
      <p:pic>
        <p:nvPicPr>
          <p:cNvPr id="10" name="Picture 9" descr="logo_lyce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6291072"/>
            <a:ext cx="384048" cy="384048"/>
          </a:xfrm>
          <a:prstGeom prst="rect">
            <a:avLst/>
          </a:prstGeom>
        </p:spPr>
      </p:pic>
      <p:pic>
        <p:nvPicPr>
          <p:cNvPr id="11" name="Picture 10" descr="logo_academi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560" y="6291072"/>
            <a:ext cx="440002" cy="38404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600200" y="6419088"/>
            <a:ext cx="7315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0" i="0">
                <a:solidFill>
                  <a:srgbClr val="7F93A8"/>
                </a:solidFill>
                <a:latin typeface="DejaVu Sans"/>
              </a:rPr>
              <a:t>Lycée Gustave Eiffel — Kahani (Mayotte) · Bac Pro CIEL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881360" y="6419088"/>
            <a:ext cx="82296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50" b="0" i="0">
                <a:solidFill>
                  <a:srgbClr val="22D3EE"/>
                </a:solidFill>
                <a:latin typeface="DejaVu Sans"/>
              </a:rPr>
              <a:t>05</a:t>
            </a:r>
          </a:p>
        </p:txBody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04070E"/>
              </a:gs>
              <a:gs pos="100000">
                <a:srgbClr val="0C1424"/>
              </a:gs>
            </a:gsLst>
            <a:lin scaled="0" ang="189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6858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 i="0">
                <a:solidFill>
                  <a:srgbClr val="22D3EE"/>
                </a:solidFill>
                <a:latin typeface="DejaVu Sans"/>
              </a:rPr>
              <a:t>MODULE ORIENTATION · TERMINALE CIEL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424160" y="256032"/>
            <a:ext cx="12801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0" i="0">
                <a:solidFill>
                  <a:srgbClr val="7F93A8"/>
                </a:solidFill>
                <a:latin typeface="DejaVu Sans"/>
              </a:rPr>
              <a:t>06 / 15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566928"/>
            <a:ext cx="1115568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F3F7FB"/>
                </a:solidFill>
                <a:latin typeface="DejaVu Sans"/>
              </a:rPr>
              <a:t>Étape 2 — choisir ses formations</a:t>
            </a:r>
          </a:p>
        </p:txBody>
      </p:sp>
      <p:sp>
        <p:nvSpPr>
          <p:cNvPr id="6" name="Rectangle 5"/>
          <p:cNvSpPr/>
          <p:nvPr/>
        </p:nvSpPr>
        <p:spPr>
          <a:xfrm>
            <a:off x="530352" y="1417320"/>
            <a:ext cx="1554480" cy="50292"/>
          </a:xfrm>
          <a:prstGeom prst="rect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783080"/>
            <a:ext cx="2743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 i="0">
                <a:solidFill>
                  <a:srgbClr val="22D3EE"/>
                </a:solidFill>
                <a:latin typeface="DejaVu Sans"/>
              </a:rPr>
              <a:t>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1783080"/>
            <a:ext cx="10607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650" b="0" i="0">
                <a:solidFill>
                  <a:srgbClr val="F3F7FB"/>
                </a:solidFill>
                <a:latin typeface="DejaVu Sans"/>
              </a:rPr>
              <a:t>Ouvrir la carte des formations sur parcoursup.gouv.fr et filtrer « Mayotte 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2350008"/>
            <a:ext cx="2743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 i="0">
                <a:solidFill>
                  <a:srgbClr val="22D3EE"/>
                </a:solidFill>
                <a:latin typeface="DejaVu Sans"/>
              </a:rPr>
              <a:t>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350008"/>
            <a:ext cx="10607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650" b="0" i="0">
                <a:solidFill>
                  <a:srgbClr val="F3F7FB"/>
                </a:solidFill>
                <a:latin typeface="DejaVu Sans"/>
              </a:rPr>
              <a:t>Repérer d'abord 3 formations sur l'île : BTS CIEL, BTS SIO, BTS CG, BUT GACO…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2916936"/>
            <a:ext cx="2743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 i="0">
                <a:solidFill>
                  <a:srgbClr val="22D3EE"/>
                </a:solidFill>
                <a:latin typeface="DejaVu Sans"/>
              </a:rPr>
              <a:t>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2916936"/>
            <a:ext cx="10607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650" b="0" i="0">
                <a:solidFill>
                  <a:srgbClr val="F3F7FB"/>
                </a:solidFill>
                <a:latin typeface="DejaVu Sans"/>
              </a:rPr>
              <a:t>Ajouter 2 formations ailleurs seulement si le départ est un vrai choix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3703320"/>
            <a:ext cx="3474720" cy="438912"/>
          </a:xfrm>
          <a:prstGeom prst="roundRect">
            <a:avLst>
              <a:gd name="adj" fmla="val 25000"/>
            </a:avLst>
          </a:prstGeom>
          <a:solidFill>
            <a:srgbClr val="0C1424"/>
          </a:solidFill>
          <a:ln w="12700">
            <a:solidFill>
              <a:srgbClr val="22D3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22D3EE"/>
                </a:solidFill>
                <a:latin typeface="DejaVu Sans"/>
              </a:rPr>
              <a:t>L'internat du lycée réduit le coût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224528" y="3703320"/>
            <a:ext cx="3474720" cy="438912"/>
          </a:xfrm>
          <a:prstGeom prst="roundRect">
            <a:avLst>
              <a:gd name="adj" fmla="val 25000"/>
            </a:avLst>
          </a:prstGeom>
          <a:solidFill>
            <a:srgbClr val="0C1424"/>
          </a:solidFill>
          <a:ln w="12700">
            <a:solidFill>
              <a:srgbClr val="22D3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22D3EE"/>
                </a:solidFill>
                <a:latin typeface="DejaVu Sans"/>
              </a:rPr>
              <a:t>La distance de chez moi compte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882127" y="3703320"/>
            <a:ext cx="3474720" cy="438912"/>
          </a:xfrm>
          <a:prstGeom prst="roundRect">
            <a:avLst>
              <a:gd name="adj" fmla="val 25000"/>
            </a:avLst>
          </a:prstGeom>
          <a:solidFill>
            <a:srgbClr val="0C1424"/>
          </a:solidFill>
          <a:ln w="12700">
            <a:solidFill>
              <a:srgbClr val="22D3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>
                <a:solidFill>
                  <a:srgbClr val="22D3EE"/>
                </a:solidFill>
                <a:latin typeface="DejaVu Sans"/>
              </a:rPr>
              <a:t>Le taux d'accès = sélectivité réelle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2920" y="5650992"/>
            <a:ext cx="11201400" cy="502920"/>
          </a:xfrm>
          <a:prstGeom prst="roundRect">
            <a:avLst>
              <a:gd name="adj" fmla="val 12000"/>
            </a:avLst>
          </a:prstGeom>
          <a:solidFill>
            <a:srgbClr val="0E1A2C"/>
          </a:solidFill>
          <a:ln w="13970">
            <a:solidFill>
              <a:srgbClr val="22D3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0" bIns="0"/>
          <a:lstStyle/>
          <a:p>
            <a:pPr algn="l"/>
            <a:r>
              <a:rPr sz="1300">
                <a:solidFill>
                  <a:srgbClr val="CFE7F2"/>
                </a:solidFill>
                <a:latin typeface="DejaVu Sans"/>
              </a:rPr>
              <a:t>Objectif : 5 lignes remplies dans le carnet (page 2), dont au moins 3 à Mayotte.</a:t>
            </a:r>
          </a:p>
        </p:txBody>
      </p:sp>
      <p:pic>
        <p:nvPicPr>
          <p:cNvPr id="17" name="Picture 16" descr="logo_lyce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6291072"/>
            <a:ext cx="384048" cy="384048"/>
          </a:xfrm>
          <a:prstGeom prst="rect">
            <a:avLst/>
          </a:prstGeom>
        </p:spPr>
      </p:pic>
      <p:pic>
        <p:nvPicPr>
          <p:cNvPr id="18" name="Picture 17" descr="logo_academi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560" y="6291072"/>
            <a:ext cx="440002" cy="38404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600200" y="6419088"/>
            <a:ext cx="7315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0" i="0">
                <a:solidFill>
                  <a:srgbClr val="7F93A8"/>
                </a:solidFill>
                <a:latin typeface="DejaVu Sans"/>
              </a:rPr>
              <a:t>Lycée Gustave Eiffel — Kahani (Mayotte) · Bac Pro CIEL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881360" y="6419088"/>
            <a:ext cx="82296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50" b="0" i="0">
                <a:solidFill>
                  <a:srgbClr val="22D3EE"/>
                </a:solidFill>
                <a:latin typeface="DejaVu Sans"/>
              </a:rPr>
              <a:t>06</a:t>
            </a:r>
          </a:p>
        </p:txBody>
      </p:sp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04070E"/>
              </a:gs>
              <a:gs pos="100000">
                <a:srgbClr val="0C1424"/>
              </a:gs>
            </a:gsLst>
            <a:lin scaled="0" ang="189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6858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 i="0">
                <a:solidFill>
                  <a:srgbClr val="22D3EE"/>
                </a:solidFill>
                <a:latin typeface="DejaVu Sans"/>
              </a:rPr>
              <a:t>MODULE ORIENTATION · TERMINALE CIEL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424160" y="256032"/>
            <a:ext cx="12801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0" i="0">
                <a:solidFill>
                  <a:srgbClr val="7F93A8"/>
                </a:solidFill>
                <a:latin typeface="DejaVu Sans"/>
              </a:rPr>
              <a:t>07 / 15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566928"/>
            <a:ext cx="1115568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F3F7FB"/>
                </a:solidFill>
                <a:latin typeface="DejaVu Sans"/>
              </a:rPr>
              <a:t>Étape 3 — le projet de formation motivé</a:t>
            </a:r>
          </a:p>
        </p:txBody>
      </p:sp>
      <p:sp>
        <p:nvSpPr>
          <p:cNvPr id="6" name="Rectangle 5"/>
          <p:cNvSpPr/>
          <p:nvPr/>
        </p:nvSpPr>
        <p:spPr>
          <a:xfrm>
            <a:off x="530352" y="1417320"/>
            <a:ext cx="1554480" cy="50292"/>
          </a:xfrm>
          <a:prstGeom prst="rect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02920" y="1737360"/>
            <a:ext cx="2651760" cy="2331720"/>
          </a:xfrm>
          <a:prstGeom prst="roundRect">
            <a:avLst>
              <a:gd name="adj" fmla="val 6000"/>
            </a:avLst>
          </a:prstGeom>
          <a:solidFill>
            <a:srgbClr val="0C1424"/>
          </a:solidFill>
          <a:ln w="20320">
            <a:solidFill>
              <a:srgbClr val="22D3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rIns="146304" tIns="109728" bIns="73152"/>
          <a:lstStyle/>
          <a:p>
            <a:pPr algn="l"/>
            <a:r>
              <a:rPr sz="2000">
                <a:solidFill>
                  <a:srgbClr val="22D3EE"/>
                </a:solidFill>
                <a:latin typeface="DejaVu Sans"/>
              </a:rPr>
              <a:t>1</a:t>
            </a:r>
          </a:p>
          <a:p>
            <a:pPr algn="l">
              <a:spcBef>
                <a:spcPts val="400"/>
              </a:spcBef>
            </a:pPr>
            <a:r>
              <a:rPr sz="1400" b="1">
                <a:solidFill>
                  <a:srgbClr val="F3F7FB"/>
                </a:solidFill>
                <a:latin typeface="DejaVu Sans"/>
              </a:rPr>
              <a:t>Qui je suis</a:t>
            </a:r>
          </a:p>
          <a:p>
            <a:pPr algn="l">
              <a:lnSpc>
                <a:spcPct val="105000"/>
              </a:lnSpc>
              <a:spcBef>
                <a:spcPts val="400"/>
              </a:spcBef>
            </a:pPr>
            <a:r>
              <a:rPr sz="1250">
                <a:solidFill>
                  <a:srgbClr val="A9BCCD"/>
                </a:solidFill>
                <a:latin typeface="DejaVu Sans"/>
              </a:rPr>
              <a:t>Mon parcours en une phrase.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355848" y="1737360"/>
            <a:ext cx="2651760" cy="2331720"/>
          </a:xfrm>
          <a:prstGeom prst="roundRect">
            <a:avLst>
              <a:gd name="adj" fmla="val 6000"/>
            </a:avLst>
          </a:prstGeom>
          <a:solidFill>
            <a:srgbClr val="0C1424"/>
          </a:solidFill>
          <a:ln w="20320">
            <a:solidFill>
              <a:srgbClr val="22D3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rIns="146304" tIns="109728" bIns="73152"/>
          <a:lstStyle/>
          <a:p>
            <a:pPr algn="l"/>
            <a:r>
              <a:rPr sz="2000">
                <a:solidFill>
                  <a:srgbClr val="22D3EE"/>
                </a:solidFill>
                <a:latin typeface="DejaVu Sans"/>
              </a:rPr>
              <a:t>2</a:t>
            </a:r>
          </a:p>
          <a:p>
            <a:pPr algn="l">
              <a:spcBef>
                <a:spcPts val="400"/>
              </a:spcBef>
            </a:pPr>
            <a:r>
              <a:rPr sz="1400" b="1">
                <a:solidFill>
                  <a:srgbClr val="F3F7FB"/>
                </a:solidFill>
                <a:latin typeface="DejaVu Sans"/>
              </a:rPr>
              <a:t>Ce que j'ai fait</a:t>
            </a:r>
          </a:p>
          <a:p>
            <a:pPr algn="l">
              <a:lnSpc>
                <a:spcPct val="105000"/>
              </a:lnSpc>
              <a:spcBef>
                <a:spcPts val="400"/>
              </a:spcBef>
            </a:pPr>
            <a:r>
              <a:rPr sz="1250">
                <a:solidFill>
                  <a:srgbClr val="A9BCCD"/>
                </a:solidFill>
                <a:latin typeface="DejaVu Sans"/>
              </a:rPr>
              <a:t>PFMP, projets, chiffres concrets.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08776" y="1737360"/>
            <a:ext cx="2651760" cy="2331720"/>
          </a:xfrm>
          <a:prstGeom prst="roundRect">
            <a:avLst>
              <a:gd name="adj" fmla="val 6000"/>
            </a:avLst>
          </a:prstGeom>
          <a:solidFill>
            <a:srgbClr val="0C1424"/>
          </a:solidFill>
          <a:ln w="20320">
            <a:solidFill>
              <a:srgbClr val="22D3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rIns="146304" tIns="109728" bIns="73152"/>
          <a:lstStyle/>
          <a:p>
            <a:pPr algn="l"/>
            <a:r>
              <a:rPr sz="2000">
                <a:solidFill>
                  <a:srgbClr val="22D3EE"/>
                </a:solidFill>
                <a:latin typeface="DejaVu Sans"/>
              </a:rPr>
              <a:t>3</a:t>
            </a:r>
          </a:p>
          <a:p>
            <a:pPr algn="l">
              <a:spcBef>
                <a:spcPts val="400"/>
              </a:spcBef>
            </a:pPr>
            <a:r>
              <a:rPr sz="1400" b="1">
                <a:solidFill>
                  <a:srgbClr val="F3F7FB"/>
                </a:solidFill>
                <a:latin typeface="DejaVu Sans"/>
              </a:rPr>
              <a:t>Pourquoi cette formation</a:t>
            </a:r>
          </a:p>
          <a:p>
            <a:pPr algn="l">
              <a:lnSpc>
                <a:spcPct val="105000"/>
              </a:lnSpc>
              <a:spcBef>
                <a:spcPts val="400"/>
              </a:spcBef>
            </a:pPr>
            <a:r>
              <a:rPr sz="1250">
                <a:solidFill>
                  <a:srgbClr val="A9BCCD"/>
                </a:solidFill>
                <a:latin typeface="DejaVu Sans"/>
              </a:rPr>
              <a:t>Ce que je veux apprendre.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061704" y="1737360"/>
            <a:ext cx="2651760" cy="2331720"/>
          </a:xfrm>
          <a:prstGeom prst="roundRect">
            <a:avLst>
              <a:gd name="adj" fmla="val 6000"/>
            </a:avLst>
          </a:prstGeom>
          <a:solidFill>
            <a:srgbClr val="0C1424"/>
          </a:solidFill>
          <a:ln w="20320">
            <a:solidFill>
              <a:srgbClr val="22D3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rIns="146304" tIns="109728" bIns="73152"/>
          <a:lstStyle/>
          <a:p>
            <a:pPr algn="l"/>
            <a:r>
              <a:rPr sz="2000">
                <a:solidFill>
                  <a:srgbClr val="22D3EE"/>
                </a:solidFill>
                <a:latin typeface="DejaVu Sans"/>
              </a:rPr>
              <a:t>4</a:t>
            </a:r>
          </a:p>
          <a:p>
            <a:pPr algn="l">
              <a:spcBef>
                <a:spcPts val="400"/>
              </a:spcBef>
            </a:pPr>
            <a:r>
              <a:rPr sz="1400" b="1">
                <a:solidFill>
                  <a:srgbClr val="F3F7FB"/>
                </a:solidFill>
                <a:latin typeface="DejaVu Sans"/>
              </a:rPr>
              <a:t>Mon projet ensuite</a:t>
            </a:r>
          </a:p>
          <a:p>
            <a:pPr algn="l">
              <a:lnSpc>
                <a:spcPct val="105000"/>
              </a:lnSpc>
              <a:spcBef>
                <a:spcPts val="400"/>
              </a:spcBef>
            </a:pPr>
            <a:r>
              <a:rPr sz="1250">
                <a:solidFill>
                  <a:srgbClr val="A9BCCD"/>
                </a:solidFill>
                <a:latin typeface="DejaVu Sans"/>
              </a:rPr>
              <a:t>Le métier visé, ici ou ailleurs.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" y="5650992"/>
            <a:ext cx="11201400" cy="502920"/>
          </a:xfrm>
          <a:prstGeom prst="roundRect">
            <a:avLst>
              <a:gd name="adj" fmla="val 12000"/>
            </a:avLst>
          </a:prstGeom>
          <a:solidFill>
            <a:srgbClr val="0E1A2C"/>
          </a:solidFill>
          <a:ln w="13970">
            <a:solidFill>
              <a:srgbClr val="EF44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0" bIns="0"/>
          <a:lstStyle/>
          <a:p>
            <a:pPr algn="l"/>
            <a:r>
              <a:rPr sz="1300">
                <a:solidFill>
                  <a:srgbClr val="CFE7F2"/>
                </a:solidFill>
                <a:latin typeface="DejaVu Sans"/>
              </a:rPr>
              <a:t>Environ 1 500 caractères. Jamais de texte recopié. Une preuve concrète vaut mieux qu'une phrase de motivation.</a:t>
            </a:r>
          </a:p>
        </p:txBody>
      </p:sp>
      <p:pic>
        <p:nvPicPr>
          <p:cNvPr id="12" name="Picture 11" descr="logo_lyce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6291072"/>
            <a:ext cx="384048" cy="384048"/>
          </a:xfrm>
          <a:prstGeom prst="rect">
            <a:avLst/>
          </a:prstGeom>
        </p:spPr>
      </p:pic>
      <p:pic>
        <p:nvPicPr>
          <p:cNvPr id="13" name="Picture 12" descr="logo_academi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560" y="6291072"/>
            <a:ext cx="440002" cy="384048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600200" y="6419088"/>
            <a:ext cx="7315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0" i="0">
                <a:solidFill>
                  <a:srgbClr val="7F93A8"/>
                </a:solidFill>
                <a:latin typeface="DejaVu Sans"/>
              </a:rPr>
              <a:t>Lycée Gustave Eiffel — Kahani (Mayotte) · Bac Pro CIEL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81360" y="6419088"/>
            <a:ext cx="82296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50" b="0" i="0">
                <a:solidFill>
                  <a:srgbClr val="22D3EE"/>
                </a:solidFill>
                <a:latin typeface="DejaVu Sans"/>
              </a:rPr>
              <a:t>07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04070E"/>
              </a:gs>
              <a:gs pos="100000">
                <a:srgbClr val="0C1424"/>
              </a:gs>
            </a:gsLst>
            <a:lin scaled="0" ang="189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6858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 i="0">
                <a:solidFill>
                  <a:srgbClr val="22D3EE"/>
                </a:solidFill>
                <a:latin typeface="DejaVu Sans"/>
              </a:rPr>
              <a:t>MODULE ORIENTATION · TERMINALE CIEL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424160" y="256032"/>
            <a:ext cx="12801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0" i="0">
                <a:solidFill>
                  <a:srgbClr val="7F93A8"/>
                </a:solidFill>
                <a:latin typeface="DejaVu Sans"/>
              </a:rPr>
              <a:t>08 / 15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566928"/>
            <a:ext cx="1115568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F3F7FB"/>
                </a:solidFill>
                <a:latin typeface="DejaVu Sans"/>
              </a:rPr>
              <a:t>Étape 4 — Parcoursup : dossier et vœux</a:t>
            </a:r>
          </a:p>
        </p:txBody>
      </p:sp>
      <p:sp>
        <p:nvSpPr>
          <p:cNvPr id="6" name="Rectangle 5"/>
          <p:cNvSpPr/>
          <p:nvPr/>
        </p:nvSpPr>
        <p:spPr>
          <a:xfrm>
            <a:off x="530352" y="1417320"/>
            <a:ext cx="1554480" cy="50292"/>
          </a:xfrm>
          <a:prstGeom prst="rect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02920" y="1737360"/>
            <a:ext cx="2651760" cy="2194560"/>
          </a:xfrm>
          <a:prstGeom prst="roundRect">
            <a:avLst>
              <a:gd name="adj" fmla="val 6000"/>
            </a:avLst>
          </a:prstGeom>
          <a:solidFill>
            <a:srgbClr val="0C1424"/>
          </a:solidFill>
          <a:ln w="20320">
            <a:solidFill>
              <a:srgbClr val="22D3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rIns="146304" tIns="109728" bIns="73152"/>
          <a:lstStyle/>
          <a:p>
            <a:pPr algn="l"/>
            <a:r>
              <a:rPr sz="2000">
                <a:solidFill>
                  <a:srgbClr val="22D3EE"/>
                </a:solidFill>
                <a:latin typeface="DejaVu Sans"/>
              </a:rPr>
              <a:t>①</a:t>
            </a:r>
          </a:p>
          <a:p>
            <a:pPr algn="l">
              <a:spcBef>
                <a:spcPts val="400"/>
              </a:spcBef>
            </a:pPr>
            <a:r>
              <a:rPr sz="1500" b="1">
                <a:solidFill>
                  <a:srgbClr val="F3F7FB"/>
                </a:solidFill>
                <a:latin typeface="DejaVu Sans"/>
              </a:rPr>
              <a:t>Créer</a:t>
            </a:r>
          </a:p>
          <a:p>
            <a:pPr algn="l">
              <a:lnSpc>
                <a:spcPct val="105000"/>
              </a:lnSpc>
              <a:spcBef>
                <a:spcPts val="400"/>
              </a:spcBef>
            </a:pPr>
            <a:r>
              <a:rPr sz="1250">
                <a:solidFill>
                  <a:srgbClr val="A9BCCD"/>
                </a:solidFill>
                <a:latin typeface="DejaVu Sans"/>
              </a:rPr>
              <a:t>Mon dossier candidat et mes pièces.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355848" y="1737360"/>
            <a:ext cx="2651760" cy="2194560"/>
          </a:xfrm>
          <a:prstGeom prst="roundRect">
            <a:avLst>
              <a:gd name="adj" fmla="val 6000"/>
            </a:avLst>
          </a:prstGeom>
          <a:solidFill>
            <a:srgbClr val="0C1424"/>
          </a:solidFill>
          <a:ln w="20320">
            <a:solidFill>
              <a:srgbClr val="22D3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rIns="146304" tIns="109728" bIns="73152"/>
          <a:lstStyle/>
          <a:p>
            <a:pPr algn="l"/>
            <a:r>
              <a:rPr sz="2000">
                <a:solidFill>
                  <a:srgbClr val="22D3EE"/>
                </a:solidFill>
                <a:latin typeface="DejaVu Sans"/>
              </a:rPr>
              <a:t>②</a:t>
            </a:r>
          </a:p>
          <a:p>
            <a:pPr algn="l">
              <a:spcBef>
                <a:spcPts val="400"/>
              </a:spcBef>
            </a:pPr>
            <a:r>
              <a:rPr sz="1500" b="1">
                <a:solidFill>
                  <a:srgbClr val="F3F7FB"/>
                </a:solidFill>
                <a:latin typeface="DejaVu Sans"/>
              </a:rPr>
              <a:t>Choisir</a:t>
            </a:r>
          </a:p>
          <a:p>
            <a:pPr algn="l">
              <a:lnSpc>
                <a:spcPct val="105000"/>
              </a:lnSpc>
              <a:spcBef>
                <a:spcPts val="400"/>
              </a:spcBef>
            </a:pPr>
            <a:r>
              <a:rPr sz="1250">
                <a:solidFill>
                  <a:srgbClr val="A9BCCD"/>
                </a:solidFill>
                <a:latin typeface="DejaVu Sans"/>
              </a:rPr>
              <a:t>10 vœux max, locaux d'abord.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08776" y="1737360"/>
            <a:ext cx="2651760" cy="2194560"/>
          </a:xfrm>
          <a:prstGeom prst="roundRect">
            <a:avLst>
              <a:gd name="adj" fmla="val 6000"/>
            </a:avLst>
          </a:prstGeom>
          <a:solidFill>
            <a:srgbClr val="0C1424"/>
          </a:solidFill>
          <a:ln w="20320">
            <a:solidFill>
              <a:srgbClr val="22D3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rIns="146304" tIns="109728" bIns="73152"/>
          <a:lstStyle/>
          <a:p>
            <a:pPr algn="l"/>
            <a:r>
              <a:rPr sz="2000">
                <a:solidFill>
                  <a:srgbClr val="22D3EE"/>
                </a:solidFill>
                <a:latin typeface="DejaVu Sans"/>
              </a:rPr>
              <a:t>③</a:t>
            </a:r>
          </a:p>
          <a:p>
            <a:pPr algn="l">
              <a:spcBef>
                <a:spcPts val="400"/>
              </a:spcBef>
            </a:pPr>
            <a:r>
              <a:rPr sz="1500" b="1">
                <a:solidFill>
                  <a:srgbClr val="F3F7FB"/>
                </a:solidFill>
                <a:latin typeface="DejaVu Sans"/>
              </a:rPr>
              <a:t>Rédiger</a:t>
            </a:r>
          </a:p>
          <a:p>
            <a:pPr algn="l">
              <a:lnSpc>
                <a:spcPct val="105000"/>
              </a:lnSpc>
              <a:spcBef>
                <a:spcPts val="400"/>
              </a:spcBef>
            </a:pPr>
            <a:r>
              <a:rPr sz="1250">
                <a:solidFill>
                  <a:srgbClr val="A9BCCD"/>
                </a:solidFill>
                <a:latin typeface="DejaVu Sans"/>
              </a:rPr>
              <a:t>Un projet motivé par vœu.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061704" y="1737360"/>
            <a:ext cx="2651760" cy="2194560"/>
          </a:xfrm>
          <a:prstGeom prst="roundRect">
            <a:avLst>
              <a:gd name="adj" fmla="val 6000"/>
            </a:avLst>
          </a:prstGeom>
          <a:solidFill>
            <a:srgbClr val="0C1424"/>
          </a:solidFill>
          <a:ln w="20320">
            <a:solidFill>
              <a:srgbClr val="22D3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rIns="146304" tIns="109728" bIns="73152"/>
          <a:lstStyle/>
          <a:p>
            <a:pPr algn="l"/>
            <a:r>
              <a:rPr sz="2000">
                <a:solidFill>
                  <a:srgbClr val="22D3EE"/>
                </a:solidFill>
                <a:latin typeface="DejaVu Sans"/>
              </a:rPr>
              <a:t>④</a:t>
            </a:r>
          </a:p>
          <a:p>
            <a:pPr algn="l">
              <a:spcBef>
                <a:spcPts val="400"/>
              </a:spcBef>
            </a:pPr>
            <a:r>
              <a:rPr sz="1500" b="1">
                <a:solidFill>
                  <a:srgbClr val="F3F7FB"/>
                </a:solidFill>
                <a:latin typeface="DejaVu Sans"/>
              </a:rPr>
              <a:t>Confirmer</a:t>
            </a:r>
          </a:p>
          <a:p>
            <a:pPr algn="l">
              <a:lnSpc>
                <a:spcPct val="105000"/>
              </a:lnSpc>
              <a:spcBef>
                <a:spcPts val="400"/>
              </a:spcBef>
            </a:pPr>
            <a:r>
              <a:rPr sz="1250">
                <a:solidFill>
                  <a:srgbClr val="A9BCCD"/>
                </a:solidFill>
                <a:latin typeface="DejaVu Sans"/>
              </a:rPr>
              <a:t>Un vœu non confirmé est perdu.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" y="5650992"/>
            <a:ext cx="11201400" cy="502920"/>
          </a:xfrm>
          <a:prstGeom prst="roundRect">
            <a:avLst>
              <a:gd name="adj" fmla="val 12000"/>
            </a:avLst>
          </a:prstGeom>
          <a:solidFill>
            <a:srgbClr val="0E1A2C"/>
          </a:solidFill>
          <a:ln w="13970">
            <a:solidFill>
              <a:srgbClr val="22C5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0" bIns="0"/>
          <a:lstStyle/>
          <a:p>
            <a:pPr algn="l"/>
            <a:r>
              <a:rPr sz="1300">
                <a:solidFill>
                  <a:srgbClr val="CFE7F2"/>
                </a:solidFill>
                <a:latin typeface="DejaVu Sans"/>
              </a:rPr>
              <a:t>Stratégie : 3 vœux à Mayotte · 2 vœux ailleurs (seulement si je pars vraiment).</a:t>
            </a:r>
          </a:p>
        </p:txBody>
      </p:sp>
      <p:pic>
        <p:nvPicPr>
          <p:cNvPr id="12" name="Picture 11" descr="logo_lyce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6291072"/>
            <a:ext cx="384048" cy="384048"/>
          </a:xfrm>
          <a:prstGeom prst="rect">
            <a:avLst/>
          </a:prstGeom>
        </p:spPr>
      </p:pic>
      <p:pic>
        <p:nvPicPr>
          <p:cNvPr id="13" name="Picture 12" descr="logo_academi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560" y="6291072"/>
            <a:ext cx="440002" cy="384048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600200" y="6419088"/>
            <a:ext cx="7315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0" i="0">
                <a:solidFill>
                  <a:srgbClr val="7F93A8"/>
                </a:solidFill>
                <a:latin typeface="DejaVu Sans"/>
              </a:rPr>
              <a:t>Lycée Gustave Eiffel — Kahani (Mayotte) · Bac Pro CIEL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81360" y="6419088"/>
            <a:ext cx="82296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50" b="0" i="0">
                <a:solidFill>
                  <a:srgbClr val="22D3EE"/>
                </a:solidFill>
                <a:latin typeface="DejaVu Sans"/>
              </a:rPr>
              <a:t>08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04070E"/>
              </a:gs>
              <a:gs pos="100000">
                <a:srgbClr val="0C1424"/>
              </a:gs>
            </a:gsLst>
            <a:lin scaled="0" ang="189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6858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 i="0">
                <a:solidFill>
                  <a:srgbClr val="22D3EE"/>
                </a:solidFill>
                <a:latin typeface="DejaVu Sans"/>
              </a:rPr>
              <a:t>MODULE ORIENTATION · TERMINALE CIEL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424160" y="256032"/>
            <a:ext cx="12801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0" i="0">
                <a:solidFill>
                  <a:srgbClr val="7F93A8"/>
                </a:solidFill>
                <a:latin typeface="DejaVu Sans"/>
              </a:rPr>
              <a:t>09 / 15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566928"/>
            <a:ext cx="1115568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F3F7FB"/>
                </a:solidFill>
                <a:latin typeface="DejaVu Sans"/>
              </a:rPr>
              <a:t>⏰ Les dates clés — à noter tout de suite</a:t>
            </a:r>
          </a:p>
        </p:txBody>
      </p:sp>
      <p:sp>
        <p:nvSpPr>
          <p:cNvPr id="6" name="Rectangle 5"/>
          <p:cNvSpPr/>
          <p:nvPr/>
        </p:nvSpPr>
        <p:spPr>
          <a:xfrm>
            <a:off x="530352" y="1417320"/>
            <a:ext cx="1554480" cy="50292"/>
          </a:xfrm>
          <a:prstGeom prst="rect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85800" y="3127248"/>
            <a:ext cx="10789920" cy="45720"/>
          </a:xfrm>
          <a:prstGeom prst="rect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502920" y="1691640"/>
            <a:ext cx="1755648" cy="1298448"/>
          </a:xfrm>
          <a:prstGeom prst="roundRect">
            <a:avLst>
              <a:gd name="adj" fmla="val 8000"/>
            </a:avLst>
          </a:prstGeom>
          <a:solidFill>
            <a:srgbClr val="0C1424"/>
          </a:solidFill>
          <a:ln w="19050">
            <a:solidFill>
              <a:srgbClr val="22D3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82296" rIns="82296" tIns="64008" bIns="36576"/>
          <a:lstStyle/>
          <a:p>
            <a:pPr algn="ctr"/>
            <a:r>
              <a:rPr sz="1150" b="1">
                <a:solidFill>
                  <a:srgbClr val="22D3EE"/>
                </a:solidFill>
                <a:latin typeface="DejaVu Sans"/>
              </a:rPr>
              <a:t>Mi-décembre</a:t>
            </a:r>
          </a:p>
          <a:p>
            <a:pPr algn="ctr">
              <a:lnSpc>
                <a:spcPct val="100000"/>
              </a:lnSpc>
              <a:spcBef>
                <a:spcPts val="300"/>
              </a:spcBef>
            </a:pPr>
            <a:r>
              <a:rPr sz="1000">
                <a:solidFill>
                  <a:srgbClr val="F3F7FB"/>
                </a:solidFill>
                <a:latin typeface="DejaVu Sans"/>
              </a:rPr>
              <a:t>La carte des formations ouvre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386584" y="3310128"/>
            <a:ext cx="1755648" cy="1298448"/>
          </a:xfrm>
          <a:prstGeom prst="roundRect">
            <a:avLst>
              <a:gd name="adj" fmla="val 8000"/>
            </a:avLst>
          </a:prstGeom>
          <a:solidFill>
            <a:srgbClr val="0C1424"/>
          </a:solidFill>
          <a:ln w="19050">
            <a:solidFill>
              <a:srgbClr val="22D3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82296" rIns="82296" tIns="64008" bIns="36576"/>
          <a:lstStyle/>
          <a:p>
            <a:pPr algn="ctr"/>
            <a:r>
              <a:rPr sz="1150" b="1">
                <a:solidFill>
                  <a:srgbClr val="22D3EE"/>
                </a:solidFill>
                <a:latin typeface="DejaVu Sans"/>
              </a:rPr>
              <a:t>Mi-janv. → mi-mars</a:t>
            </a:r>
          </a:p>
          <a:p>
            <a:pPr algn="ctr">
              <a:lnSpc>
                <a:spcPct val="100000"/>
              </a:lnSpc>
              <a:spcBef>
                <a:spcPts val="300"/>
              </a:spcBef>
            </a:pPr>
            <a:r>
              <a:rPr sz="1000">
                <a:solidFill>
                  <a:srgbClr val="F3F7FB"/>
                </a:solidFill>
                <a:latin typeface="DejaVu Sans"/>
              </a:rPr>
              <a:t>Dossier + formulation des vœux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270248" y="1691640"/>
            <a:ext cx="1755648" cy="1298448"/>
          </a:xfrm>
          <a:prstGeom prst="roundRect">
            <a:avLst>
              <a:gd name="adj" fmla="val 8000"/>
            </a:avLst>
          </a:prstGeom>
          <a:solidFill>
            <a:srgbClr val="0C1424"/>
          </a:solidFill>
          <a:ln w="19050">
            <a:solidFill>
              <a:srgbClr val="22D3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82296" rIns="82296" tIns="64008" bIns="36576"/>
          <a:lstStyle/>
          <a:p>
            <a:pPr algn="ctr"/>
            <a:r>
              <a:rPr sz="1150" b="1">
                <a:solidFill>
                  <a:srgbClr val="22D3EE"/>
                </a:solidFill>
                <a:latin typeface="DejaVu Sans"/>
              </a:rPr>
              <a:t>Début avril</a:t>
            </a:r>
          </a:p>
          <a:p>
            <a:pPr algn="ctr">
              <a:lnSpc>
                <a:spcPct val="100000"/>
              </a:lnSpc>
              <a:spcBef>
                <a:spcPts val="300"/>
              </a:spcBef>
            </a:pPr>
            <a:r>
              <a:rPr sz="1000">
                <a:solidFill>
                  <a:srgbClr val="F3F7FB"/>
                </a:solidFill>
                <a:latin typeface="DejaVu Sans"/>
              </a:rPr>
              <a:t>Confirmation des vœux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53912" y="3310128"/>
            <a:ext cx="1755648" cy="1298448"/>
          </a:xfrm>
          <a:prstGeom prst="roundRect">
            <a:avLst>
              <a:gd name="adj" fmla="val 8000"/>
            </a:avLst>
          </a:prstGeom>
          <a:solidFill>
            <a:srgbClr val="0C1424"/>
          </a:solidFill>
          <a:ln w="19050">
            <a:solidFill>
              <a:srgbClr val="EF44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82296" rIns="82296" tIns="64008" bIns="36576"/>
          <a:lstStyle/>
          <a:p>
            <a:pPr algn="ctr"/>
            <a:r>
              <a:rPr sz="1150" b="1">
                <a:solidFill>
                  <a:srgbClr val="EF4444"/>
                </a:solidFill>
                <a:latin typeface="DejaVu Sans"/>
              </a:rPr>
              <a:t>Avant le 31 mai</a:t>
            </a:r>
          </a:p>
          <a:p>
            <a:pPr algn="ctr">
              <a:lnSpc>
                <a:spcPct val="100000"/>
              </a:lnSpc>
              <a:spcBef>
                <a:spcPts val="300"/>
              </a:spcBef>
            </a:pPr>
            <a:r>
              <a:rPr sz="1000">
                <a:solidFill>
                  <a:srgbClr val="F3F7FB"/>
                </a:solidFill>
                <a:latin typeface="DejaVu Sans"/>
              </a:rPr>
              <a:t>DSE : bourse + logement (si je pars)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37576" y="1691640"/>
            <a:ext cx="1755648" cy="1298448"/>
          </a:xfrm>
          <a:prstGeom prst="roundRect">
            <a:avLst>
              <a:gd name="adj" fmla="val 8000"/>
            </a:avLst>
          </a:prstGeom>
          <a:solidFill>
            <a:srgbClr val="0C1424"/>
          </a:solidFill>
          <a:ln w="19050">
            <a:solidFill>
              <a:srgbClr val="22D3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82296" rIns="82296" tIns="64008" bIns="36576"/>
          <a:lstStyle/>
          <a:p>
            <a:pPr algn="ctr"/>
            <a:r>
              <a:rPr sz="1150" b="1">
                <a:solidFill>
                  <a:srgbClr val="22D3EE"/>
                </a:solidFill>
                <a:latin typeface="DejaVu Sans"/>
              </a:rPr>
              <a:t>Juin → juillet</a:t>
            </a:r>
          </a:p>
          <a:p>
            <a:pPr algn="ctr">
              <a:lnSpc>
                <a:spcPct val="100000"/>
              </a:lnSpc>
              <a:spcBef>
                <a:spcPts val="300"/>
              </a:spcBef>
            </a:pPr>
            <a:r>
              <a:rPr sz="1000">
                <a:solidFill>
                  <a:srgbClr val="F3F7FB"/>
                </a:solidFill>
                <a:latin typeface="DejaVu Sans"/>
              </a:rPr>
              <a:t>Réponses et inscription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921240" y="3310128"/>
            <a:ext cx="1755648" cy="1298448"/>
          </a:xfrm>
          <a:prstGeom prst="roundRect">
            <a:avLst>
              <a:gd name="adj" fmla="val 8000"/>
            </a:avLst>
          </a:prstGeom>
          <a:solidFill>
            <a:srgbClr val="0C1424"/>
          </a:solidFill>
          <a:ln w="19050">
            <a:solidFill>
              <a:srgbClr val="22D3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82296" rIns="82296" tIns="64008" bIns="36576"/>
          <a:lstStyle/>
          <a:p>
            <a:pPr algn="ctr"/>
            <a:r>
              <a:rPr sz="1150" b="1">
                <a:solidFill>
                  <a:srgbClr val="22D3EE"/>
                </a:solidFill>
                <a:latin typeface="DejaVu Sans"/>
              </a:rPr>
              <a:t>Fin juin → août</a:t>
            </a:r>
          </a:p>
          <a:p>
            <a:pPr algn="ctr">
              <a:lnSpc>
                <a:spcPct val="100000"/>
              </a:lnSpc>
              <a:spcBef>
                <a:spcPts val="300"/>
              </a:spcBef>
            </a:pPr>
            <a:r>
              <a:rPr sz="1000">
                <a:solidFill>
                  <a:srgbClr val="F3F7FB"/>
                </a:solidFill>
                <a:latin typeface="DejaVu Sans"/>
              </a:rPr>
              <a:t>Inscription dans mon lycée ou mon école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2920" y="5650992"/>
            <a:ext cx="11201400" cy="502920"/>
          </a:xfrm>
          <a:prstGeom prst="roundRect">
            <a:avLst>
              <a:gd name="adj" fmla="val 12000"/>
            </a:avLst>
          </a:prstGeom>
          <a:solidFill>
            <a:srgbClr val="0E1A2C"/>
          </a:solidFill>
          <a:ln w="13970">
            <a:solidFill>
              <a:srgbClr val="EF44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0" bIns="0"/>
          <a:lstStyle/>
          <a:p>
            <a:pPr algn="l"/>
            <a:r>
              <a:rPr sz="1300">
                <a:solidFill>
                  <a:srgbClr val="CFE7F2"/>
                </a:solidFill>
                <a:latin typeface="DejaVu Sans"/>
              </a:rPr>
              <a:t>Le DSE ne concerne que ceux qui partent étudier hors de Mayotte. Les dates exactes sont à vérifier chaque année.</a:t>
            </a:r>
          </a:p>
        </p:txBody>
      </p:sp>
      <p:pic>
        <p:nvPicPr>
          <p:cNvPr id="15" name="Picture 14" descr="logo_lyce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6291072"/>
            <a:ext cx="384048" cy="384048"/>
          </a:xfrm>
          <a:prstGeom prst="rect">
            <a:avLst/>
          </a:prstGeom>
        </p:spPr>
      </p:pic>
      <p:pic>
        <p:nvPicPr>
          <p:cNvPr id="16" name="Picture 15" descr="logo_academi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560" y="6291072"/>
            <a:ext cx="440002" cy="384048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600200" y="6419088"/>
            <a:ext cx="7315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0" i="0">
                <a:solidFill>
                  <a:srgbClr val="7F93A8"/>
                </a:solidFill>
                <a:latin typeface="DejaVu Sans"/>
              </a:rPr>
              <a:t>Lycée Gustave Eiffel — Kahani (Mayotte) · Bac Pro CIEL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881360" y="6419088"/>
            <a:ext cx="82296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50" b="0" i="0">
                <a:solidFill>
                  <a:srgbClr val="22D3EE"/>
                </a:solidFill>
                <a:latin typeface="DejaVu Sans"/>
              </a:rPr>
              <a:t>09</a:t>
            </a:r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04070E"/>
              </a:gs>
              <a:gs pos="100000">
                <a:srgbClr val="0C1424"/>
              </a:gs>
            </a:gsLst>
            <a:lin scaled="0" ang="189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6858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 i="0">
                <a:solidFill>
                  <a:srgbClr val="22D3EE"/>
                </a:solidFill>
                <a:latin typeface="DejaVu Sans"/>
              </a:rPr>
              <a:t>MODULE ORIENTATION · TERMINALE CIEL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424160" y="256032"/>
            <a:ext cx="12801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0" i="0">
                <a:solidFill>
                  <a:srgbClr val="7F93A8"/>
                </a:solidFill>
                <a:latin typeface="DejaVu Sans"/>
              </a:rPr>
              <a:t>10 / 15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566928"/>
            <a:ext cx="1115568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F3F7FB"/>
                </a:solidFill>
                <a:latin typeface="DejaVu Sans"/>
              </a:rPr>
              <a:t>Étudier à Mayotte : ce qui change</a:t>
            </a:r>
          </a:p>
        </p:txBody>
      </p:sp>
      <p:sp>
        <p:nvSpPr>
          <p:cNvPr id="6" name="Rectangle 5"/>
          <p:cNvSpPr/>
          <p:nvPr/>
        </p:nvSpPr>
        <p:spPr>
          <a:xfrm>
            <a:off x="530352" y="1417320"/>
            <a:ext cx="1554480" cy="50292"/>
          </a:xfrm>
          <a:prstGeom prst="rect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02920" y="1783080"/>
            <a:ext cx="2651760" cy="2286000"/>
          </a:xfrm>
          <a:prstGeom prst="roundRect">
            <a:avLst>
              <a:gd name="adj" fmla="val 6000"/>
            </a:avLst>
          </a:prstGeom>
          <a:solidFill>
            <a:srgbClr val="0C1424"/>
          </a:solidFill>
          <a:ln w="20320">
            <a:solidFill>
              <a:srgbClr val="22D3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rIns="146304" tIns="109728" bIns="73152"/>
          <a:lstStyle/>
          <a:p>
            <a:pPr algn="l"/>
            <a:r>
              <a:rPr sz="2000">
                <a:solidFill>
                  <a:srgbClr val="22D3EE"/>
                </a:solidFill>
                <a:latin typeface="DejaVu Sans"/>
              </a:rPr>
              <a:t>🏠</a:t>
            </a:r>
          </a:p>
          <a:p>
            <a:pPr algn="l">
              <a:spcBef>
                <a:spcPts val="400"/>
              </a:spcBef>
            </a:pPr>
            <a:r>
              <a:rPr sz="1500" b="1">
                <a:solidFill>
                  <a:srgbClr val="F3F7FB"/>
                </a:solidFill>
                <a:latin typeface="DejaVu Sans"/>
              </a:rPr>
              <a:t>Logement</a:t>
            </a:r>
          </a:p>
          <a:p>
            <a:pPr algn="l">
              <a:lnSpc>
                <a:spcPct val="105000"/>
              </a:lnSpc>
              <a:spcBef>
                <a:spcPts val="400"/>
              </a:spcBef>
            </a:pPr>
            <a:r>
              <a:rPr sz="1200">
                <a:solidFill>
                  <a:srgbClr val="A9BCCD"/>
                </a:solidFill>
                <a:latin typeface="DejaVu Sans"/>
              </a:rPr>
              <a:t>Chez toi ou à l'internat du lycée : pas de loyer de 400 €.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355848" y="1783080"/>
            <a:ext cx="2651760" cy="2286000"/>
          </a:xfrm>
          <a:prstGeom prst="roundRect">
            <a:avLst>
              <a:gd name="adj" fmla="val 6000"/>
            </a:avLst>
          </a:prstGeom>
          <a:solidFill>
            <a:srgbClr val="0C1424"/>
          </a:solidFill>
          <a:ln w="20320">
            <a:solidFill>
              <a:srgbClr val="22D3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rIns="146304" tIns="109728" bIns="73152"/>
          <a:lstStyle/>
          <a:p>
            <a:pPr algn="l"/>
            <a:r>
              <a:rPr sz="2000">
                <a:solidFill>
                  <a:srgbClr val="22D3EE"/>
                </a:solidFill>
                <a:latin typeface="DejaVu Sans"/>
              </a:rPr>
              <a:t>🚌</a:t>
            </a:r>
          </a:p>
          <a:p>
            <a:pPr algn="l">
              <a:spcBef>
                <a:spcPts val="400"/>
              </a:spcBef>
            </a:pPr>
            <a:r>
              <a:rPr sz="1500" b="1">
                <a:solidFill>
                  <a:srgbClr val="F3F7FB"/>
                </a:solidFill>
                <a:latin typeface="DejaVu Sans"/>
              </a:rPr>
              <a:t>Transport</a:t>
            </a:r>
          </a:p>
          <a:p>
            <a:pPr algn="l">
              <a:lnSpc>
                <a:spcPct val="105000"/>
              </a:lnSpc>
              <a:spcBef>
                <a:spcPts val="400"/>
              </a:spcBef>
            </a:pPr>
            <a:r>
              <a:rPr sz="1200">
                <a:solidFill>
                  <a:srgbClr val="A9BCCD"/>
                </a:solidFill>
                <a:latin typeface="DejaVu Sans"/>
              </a:rPr>
              <a:t>Taxi-brousse, bus : un budget limité mais des trajets longs.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08776" y="1783080"/>
            <a:ext cx="2651760" cy="2286000"/>
          </a:xfrm>
          <a:prstGeom prst="roundRect">
            <a:avLst>
              <a:gd name="adj" fmla="val 6000"/>
            </a:avLst>
          </a:prstGeom>
          <a:solidFill>
            <a:srgbClr val="0C1424"/>
          </a:solidFill>
          <a:ln w="20320">
            <a:solidFill>
              <a:srgbClr val="22D3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rIns="146304" tIns="109728" bIns="73152"/>
          <a:lstStyle/>
          <a:p>
            <a:pPr algn="l"/>
            <a:r>
              <a:rPr sz="2000">
                <a:solidFill>
                  <a:srgbClr val="22D3EE"/>
                </a:solidFill>
                <a:latin typeface="DejaVu Sans"/>
              </a:rPr>
              <a:t>👨‍👩‍👧</a:t>
            </a:r>
          </a:p>
          <a:p>
            <a:pPr algn="l">
              <a:spcBef>
                <a:spcPts val="400"/>
              </a:spcBef>
            </a:pPr>
            <a:r>
              <a:rPr sz="1500" b="1">
                <a:solidFill>
                  <a:srgbClr val="F3F7FB"/>
                </a:solidFill>
                <a:latin typeface="DejaVu Sans"/>
              </a:rPr>
              <a:t>Famille</a:t>
            </a:r>
          </a:p>
          <a:p>
            <a:pPr algn="l">
              <a:lnSpc>
                <a:spcPct val="105000"/>
              </a:lnSpc>
              <a:spcBef>
                <a:spcPts val="400"/>
              </a:spcBef>
            </a:pPr>
            <a:r>
              <a:rPr sz="1200">
                <a:solidFill>
                  <a:srgbClr val="A9BCCD"/>
                </a:solidFill>
                <a:latin typeface="DejaVu Sans"/>
              </a:rPr>
              <a:t>Un filet de sécurité qui évite beaucoup d'abandons.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061704" y="1783080"/>
            <a:ext cx="2651760" cy="2286000"/>
          </a:xfrm>
          <a:prstGeom prst="roundRect">
            <a:avLst>
              <a:gd name="adj" fmla="val 6000"/>
            </a:avLst>
          </a:prstGeom>
          <a:solidFill>
            <a:srgbClr val="0C1424"/>
          </a:solidFill>
          <a:ln w="20320">
            <a:solidFill>
              <a:srgbClr val="22D3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rIns="146304" tIns="109728" bIns="73152"/>
          <a:lstStyle/>
          <a:p>
            <a:pPr algn="l"/>
            <a:r>
              <a:rPr sz="2000">
                <a:solidFill>
                  <a:srgbClr val="22D3EE"/>
                </a:solidFill>
                <a:latin typeface="DejaVu Sans"/>
              </a:rPr>
              <a:t>💼</a:t>
            </a:r>
          </a:p>
          <a:p>
            <a:pPr algn="l">
              <a:spcBef>
                <a:spcPts val="400"/>
              </a:spcBef>
            </a:pPr>
            <a:r>
              <a:rPr sz="1500" b="1">
                <a:solidFill>
                  <a:srgbClr val="F3F7FB"/>
                </a:solidFill>
                <a:latin typeface="DejaVu Sans"/>
              </a:rPr>
              <a:t>Débouchés</a:t>
            </a:r>
          </a:p>
          <a:p>
            <a:pPr algn="l">
              <a:lnSpc>
                <a:spcPct val="105000"/>
              </a:lnSpc>
              <a:spcBef>
                <a:spcPts val="400"/>
              </a:spcBef>
            </a:pPr>
            <a:r>
              <a:rPr sz="1200">
                <a:solidFill>
                  <a:srgbClr val="A9BCCD"/>
                </a:solidFill>
                <a:latin typeface="DejaVu Sans"/>
              </a:rPr>
              <a:t>Technicien réseaux, support, cybersécurité : le besoin est local.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" y="5650992"/>
            <a:ext cx="11201400" cy="502920"/>
          </a:xfrm>
          <a:prstGeom prst="roundRect">
            <a:avLst>
              <a:gd name="adj" fmla="val 12000"/>
            </a:avLst>
          </a:prstGeom>
          <a:solidFill>
            <a:srgbClr val="0E1A2C"/>
          </a:solidFill>
          <a:ln w="13970">
            <a:solidFill>
              <a:srgbClr val="22C5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0" bIns="0"/>
          <a:lstStyle/>
          <a:p>
            <a:pPr algn="l"/>
            <a:r>
              <a:rPr sz="1300">
                <a:solidFill>
                  <a:srgbClr val="CFE7F2"/>
                </a:solidFill>
                <a:latin typeface="DejaVu Sans"/>
              </a:rPr>
              <a:t>Rester n'est pas un plan B : c'est un choix qui a ses avantages et ses limites.</a:t>
            </a:r>
          </a:p>
        </p:txBody>
      </p:sp>
      <p:pic>
        <p:nvPicPr>
          <p:cNvPr id="12" name="Picture 11" descr="logo_lyce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6291072"/>
            <a:ext cx="384048" cy="384048"/>
          </a:xfrm>
          <a:prstGeom prst="rect">
            <a:avLst/>
          </a:prstGeom>
        </p:spPr>
      </p:pic>
      <p:pic>
        <p:nvPicPr>
          <p:cNvPr id="13" name="Picture 12" descr="logo_academi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560" y="6291072"/>
            <a:ext cx="440002" cy="384048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600200" y="6419088"/>
            <a:ext cx="7315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0" i="0">
                <a:solidFill>
                  <a:srgbClr val="7F93A8"/>
                </a:solidFill>
                <a:latin typeface="DejaVu Sans"/>
              </a:rPr>
              <a:t>Lycée Gustave Eiffel — Kahani (Mayotte) · Bac Pro CIEL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81360" y="6419088"/>
            <a:ext cx="82296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50" b="0" i="0">
                <a:solidFill>
                  <a:srgbClr val="22D3EE"/>
                </a:solidFill>
                <a:latin typeface="DejaVu Sans"/>
              </a:rPr>
              <a:t>10</a:t>
            </a:r>
          </a:p>
        </p:txBody>
      </p:sp>
    </p:spTree>
  </p:cSld>
  <p:clrMapOvr>
    <a:masterClrMapping/>
  </p:clrMapOvr>
  <p:transition spd="med">
    <p:push dir="u"/>
  </p:transition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04070E"/>
              </a:gs>
              <a:gs pos="100000">
                <a:srgbClr val="0C1424"/>
              </a:gs>
            </a:gsLst>
            <a:lin scaled="0" ang="189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6858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 i="0">
                <a:solidFill>
                  <a:srgbClr val="22D3EE"/>
                </a:solidFill>
                <a:latin typeface="DejaVu Sans"/>
              </a:rPr>
              <a:t>MODULE ORIENTATION · TERMINALE CIEL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424160" y="256032"/>
            <a:ext cx="12801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0" i="0">
                <a:solidFill>
                  <a:srgbClr val="7F93A8"/>
                </a:solidFill>
                <a:latin typeface="DejaVu Sans"/>
              </a:rPr>
              <a:t>11 / 15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566928"/>
            <a:ext cx="1115568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F3F7FB"/>
                </a:solidFill>
                <a:latin typeface="DejaVu Sans"/>
              </a:rPr>
              <a:t>Partir : possible, mais sous conditions</a:t>
            </a:r>
          </a:p>
        </p:txBody>
      </p:sp>
      <p:sp>
        <p:nvSpPr>
          <p:cNvPr id="6" name="Rectangle 5"/>
          <p:cNvSpPr/>
          <p:nvPr/>
        </p:nvSpPr>
        <p:spPr>
          <a:xfrm>
            <a:off x="530352" y="1417320"/>
            <a:ext cx="1554480" cy="50292"/>
          </a:xfrm>
          <a:prstGeom prst="rect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02920" y="1783080"/>
            <a:ext cx="2651760" cy="2514600"/>
          </a:xfrm>
          <a:prstGeom prst="roundRect">
            <a:avLst>
              <a:gd name="adj" fmla="val 6000"/>
            </a:avLst>
          </a:prstGeom>
          <a:solidFill>
            <a:srgbClr val="0C1424"/>
          </a:solidFill>
          <a:ln w="20320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rIns="146304" tIns="109728" bIns="73152"/>
          <a:lstStyle/>
          <a:p>
            <a:pPr algn="l"/>
            <a:r>
              <a:rPr sz="2000">
                <a:solidFill>
                  <a:srgbClr val="22D3EE"/>
                </a:solidFill>
                <a:latin typeface="DejaVu Sans"/>
              </a:rPr>
              <a:t>🪪</a:t>
            </a:r>
          </a:p>
          <a:p>
            <a:pPr algn="l">
              <a:spcBef>
                <a:spcPts val="400"/>
              </a:spcBef>
            </a:pPr>
            <a:r>
              <a:rPr sz="1400" b="1">
                <a:solidFill>
                  <a:srgbClr val="F3F7FB"/>
                </a:solidFill>
                <a:latin typeface="DejaVu Sans"/>
              </a:rPr>
              <a:t>Documents</a:t>
            </a:r>
          </a:p>
          <a:p>
            <a:pPr algn="l">
              <a:lnSpc>
                <a:spcPct val="105000"/>
              </a:lnSpc>
              <a:spcBef>
                <a:spcPts val="400"/>
              </a:spcBef>
            </a:pPr>
            <a:r>
              <a:rPr sz="1150">
                <a:solidFill>
                  <a:srgbClr val="A9BCCD"/>
                </a:solidFill>
                <a:latin typeface="DejaVu Sans"/>
              </a:rPr>
              <a:t>Pièce d'identité + justificatif de domicile : sans eux, aucun dossier n'aboutit.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355848" y="1783080"/>
            <a:ext cx="2651760" cy="2514600"/>
          </a:xfrm>
          <a:prstGeom prst="roundRect">
            <a:avLst>
              <a:gd name="adj" fmla="val 6000"/>
            </a:avLst>
          </a:prstGeom>
          <a:solidFill>
            <a:srgbClr val="0C1424"/>
          </a:solidFill>
          <a:ln w="20320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rIns="146304" tIns="109728" bIns="73152"/>
          <a:lstStyle/>
          <a:p>
            <a:pPr algn="l"/>
            <a:r>
              <a:rPr sz="2000">
                <a:solidFill>
                  <a:srgbClr val="22D3EE"/>
                </a:solidFill>
                <a:latin typeface="DejaVu Sans"/>
              </a:rPr>
              <a:t>🏛️</a:t>
            </a:r>
          </a:p>
          <a:p>
            <a:pPr algn="l">
              <a:spcBef>
                <a:spcPts val="400"/>
              </a:spcBef>
            </a:pPr>
            <a:r>
              <a:rPr sz="1400" b="1">
                <a:solidFill>
                  <a:srgbClr val="F3F7FB"/>
                </a:solidFill>
                <a:latin typeface="DejaVu Sans"/>
              </a:rPr>
              <a:t>DSE + CROUS</a:t>
            </a:r>
          </a:p>
          <a:p>
            <a:pPr algn="l">
              <a:lnSpc>
                <a:spcPct val="105000"/>
              </a:lnSpc>
              <a:spcBef>
                <a:spcPts val="400"/>
              </a:spcBef>
            </a:pPr>
            <a:r>
              <a:rPr sz="1150">
                <a:solidFill>
                  <a:srgbClr val="A9BCCD"/>
                </a:solidFill>
                <a:latin typeface="DejaVu Sans"/>
              </a:rPr>
              <a:t>Bourse et logement : un seul dossier, avant le 31 mai.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08776" y="1783080"/>
            <a:ext cx="2651760" cy="2514600"/>
          </a:xfrm>
          <a:prstGeom prst="roundRect">
            <a:avLst>
              <a:gd name="adj" fmla="val 6000"/>
            </a:avLst>
          </a:prstGeom>
          <a:solidFill>
            <a:srgbClr val="0C1424"/>
          </a:solidFill>
          <a:ln w="20320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rIns="146304" tIns="109728" bIns="73152"/>
          <a:lstStyle/>
          <a:p>
            <a:pPr algn="l"/>
            <a:r>
              <a:rPr sz="2000">
                <a:solidFill>
                  <a:srgbClr val="22D3EE"/>
                </a:solidFill>
                <a:latin typeface="DejaVu Sans"/>
              </a:rPr>
              <a:t>✈️</a:t>
            </a:r>
          </a:p>
          <a:p>
            <a:pPr algn="l">
              <a:spcBef>
                <a:spcPts val="400"/>
              </a:spcBef>
            </a:pPr>
            <a:r>
              <a:rPr sz="1400" b="1">
                <a:solidFill>
                  <a:srgbClr val="F3F7FB"/>
                </a:solidFill>
                <a:latin typeface="DejaVu Sans"/>
              </a:rPr>
              <a:t>LADOM</a:t>
            </a:r>
          </a:p>
          <a:p>
            <a:pPr algn="l">
              <a:lnSpc>
                <a:spcPct val="105000"/>
              </a:lnSpc>
              <a:spcBef>
                <a:spcPts val="400"/>
              </a:spcBef>
            </a:pPr>
            <a:r>
              <a:rPr sz="1150">
                <a:solidFill>
                  <a:srgbClr val="A9BCCD"/>
                </a:solidFill>
                <a:latin typeface="DejaVu Sans"/>
              </a:rPr>
              <a:t>Passeport Mobilité Études : aide au voyage et à l'installation.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061704" y="1783080"/>
            <a:ext cx="2651760" cy="2514600"/>
          </a:xfrm>
          <a:prstGeom prst="roundRect">
            <a:avLst>
              <a:gd name="adj" fmla="val 6000"/>
            </a:avLst>
          </a:prstGeom>
          <a:solidFill>
            <a:srgbClr val="0C1424"/>
          </a:solidFill>
          <a:ln w="20320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rIns="146304" tIns="109728" bIns="73152"/>
          <a:lstStyle/>
          <a:p>
            <a:pPr algn="l"/>
            <a:r>
              <a:rPr sz="2000">
                <a:solidFill>
                  <a:srgbClr val="22D3EE"/>
                </a:solidFill>
                <a:latin typeface="DejaVu Sans"/>
              </a:rPr>
              <a:t>🏦</a:t>
            </a:r>
          </a:p>
          <a:p>
            <a:pPr algn="l">
              <a:spcBef>
                <a:spcPts val="400"/>
              </a:spcBef>
            </a:pPr>
            <a:r>
              <a:rPr sz="1400" b="1">
                <a:solidFill>
                  <a:srgbClr val="F3F7FB"/>
                </a:solidFill>
                <a:latin typeface="DejaVu Sans"/>
              </a:rPr>
              <a:t>Budget</a:t>
            </a:r>
          </a:p>
          <a:p>
            <a:pPr algn="l">
              <a:lnSpc>
                <a:spcPct val="105000"/>
              </a:lnSpc>
              <a:spcBef>
                <a:spcPts val="400"/>
              </a:spcBef>
            </a:pPr>
            <a:r>
              <a:rPr sz="1150">
                <a:solidFill>
                  <a:srgbClr val="A9BCCD"/>
                </a:solidFill>
                <a:latin typeface="DejaVu Sans"/>
              </a:rPr>
              <a:t>Billet, caution, premier mois : à prévoir avant de partir.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" y="5650992"/>
            <a:ext cx="11201400" cy="502920"/>
          </a:xfrm>
          <a:prstGeom prst="roundRect">
            <a:avLst>
              <a:gd name="adj" fmla="val 12000"/>
            </a:avLst>
          </a:prstGeom>
          <a:solidFill>
            <a:srgbClr val="0E1A2C"/>
          </a:solidFill>
          <a:ln w="13970">
            <a:solidFill>
              <a:srgbClr val="EF44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0" bIns="0"/>
          <a:lstStyle/>
          <a:p>
            <a:pPr algn="l"/>
            <a:r>
              <a:rPr sz="1300">
                <a:solidFill>
                  <a:srgbClr val="CFE7F2"/>
                </a:solidFill>
                <a:latin typeface="DejaVu Sans"/>
              </a:rPr>
              <a:t>Si les documents manquent, la mobilité n'est pas finançable : l'orientation se joue alors à Mayotte.</a:t>
            </a:r>
          </a:p>
        </p:txBody>
      </p:sp>
      <p:pic>
        <p:nvPicPr>
          <p:cNvPr id="12" name="Picture 11" descr="logo_lyce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6291072"/>
            <a:ext cx="384048" cy="384048"/>
          </a:xfrm>
          <a:prstGeom prst="rect">
            <a:avLst/>
          </a:prstGeom>
        </p:spPr>
      </p:pic>
      <p:pic>
        <p:nvPicPr>
          <p:cNvPr id="13" name="Picture 12" descr="logo_academi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560" y="6291072"/>
            <a:ext cx="440002" cy="384048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600200" y="6419088"/>
            <a:ext cx="7315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0" i="0">
                <a:solidFill>
                  <a:srgbClr val="7F93A8"/>
                </a:solidFill>
                <a:latin typeface="DejaVu Sans"/>
              </a:rPr>
              <a:t>Lycée Gustave Eiffel — Kahani (Mayotte) · Bac Pro CIEL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81360" y="6419088"/>
            <a:ext cx="82296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50" b="0" i="0">
                <a:solidFill>
                  <a:srgbClr val="22D3EE"/>
                </a:solidFill>
                <a:latin typeface="DejaVu Sans"/>
              </a:rPr>
              <a:t>11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04070E"/>
              </a:gs>
              <a:gs pos="100000">
                <a:srgbClr val="0C1424"/>
              </a:gs>
            </a:gsLst>
            <a:lin scaled="0" ang="189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6858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 i="0">
                <a:solidFill>
                  <a:srgbClr val="22D3EE"/>
                </a:solidFill>
                <a:latin typeface="DejaVu Sans"/>
              </a:rPr>
              <a:t>MODULE ORIENTATION · TERMINALE CIEL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424160" y="256032"/>
            <a:ext cx="12801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0" i="0">
                <a:solidFill>
                  <a:srgbClr val="7F93A8"/>
                </a:solidFill>
                <a:latin typeface="DejaVu Sans"/>
              </a:rPr>
              <a:t>12 / 15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566928"/>
            <a:ext cx="1115568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F3F7FB"/>
                </a:solidFill>
                <a:latin typeface="DejaVu Sans"/>
              </a:rPr>
              <a:t>Comparer les deux budgets</a:t>
            </a:r>
          </a:p>
        </p:txBody>
      </p:sp>
      <p:sp>
        <p:nvSpPr>
          <p:cNvPr id="6" name="Rectangle 5"/>
          <p:cNvSpPr/>
          <p:nvPr/>
        </p:nvSpPr>
        <p:spPr>
          <a:xfrm>
            <a:off x="530352" y="1417320"/>
            <a:ext cx="1554480" cy="50292"/>
          </a:xfrm>
          <a:prstGeom prst="rect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02920" y="1645920"/>
          <a:ext cx="5440680" cy="28529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0"/>
                <a:gridCol w="1783080"/>
              </a:tblGrid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22D3EE"/>
                          </a:solidFill>
                          <a:latin typeface="DejaVu Sans"/>
                        </a:rPr>
                        <a:t>À Mayotte</a:t>
                      </a:r>
                    </a:p>
                  </a:txBody>
                  <a:tcPr marL="73152" marR="73152" marT="27432" marB="27432" anchor="ctr">
                    <a:solidFill>
                      <a:srgbClr val="0F2A4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22D3EE"/>
                          </a:solidFill>
                          <a:latin typeface="DejaVu Sans"/>
                        </a:rPr>
                        <a:t>Montant</a:t>
                      </a:r>
                    </a:p>
                  </a:txBody>
                  <a:tcPr marL="73152" marR="73152" marT="27432" marB="27432" anchor="ctr">
                    <a:solidFill>
                      <a:srgbClr val="0F2A44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F3F7FB"/>
                          </a:solidFill>
                          <a:latin typeface="DejaVu Sans"/>
                        </a:rPr>
                        <a:t>Transport (bus, taxi-brousse)</a:t>
                      </a:r>
                    </a:p>
                  </a:txBody>
                  <a:tcPr marL="73152" marR="73152" marT="27432" marB="27432" anchor="ctr">
                    <a:solidFill>
                      <a:srgbClr val="0C142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F3F7FB"/>
                          </a:solidFill>
                          <a:latin typeface="DejaVu Sans"/>
                        </a:rPr>
                        <a:t>20 à 60 €</a:t>
                      </a:r>
                    </a:p>
                  </a:txBody>
                  <a:tcPr marL="73152" marR="73152" marT="27432" marB="27432" anchor="ctr">
                    <a:solidFill>
                      <a:srgbClr val="0C1424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F3F7FB"/>
                          </a:solidFill>
                          <a:latin typeface="DejaVu Sans"/>
                        </a:rPr>
                        <a:t>Repas / cantine</a:t>
                      </a:r>
                    </a:p>
                  </a:txBody>
                  <a:tcPr marL="73152" marR="73152" marT="27432" marB="27432" anchor="ctr">
                    <a:solidFill>
                      <a:srgbClr val="0A111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F3F7FB"/>
                          </a:solidFill>
                          <a:latin typeface="DejaVu Sans"/>
                        </a:rPr>
                        <a:t>40 à 90 €</a:t>
                      </a:r>
                    </a:p>
                  </a:txBody>
                  <a:tcPr marL="73152" marR="73152" marT="27432" marB="27432" anchor="ctr">
                    <a:solidFill>
                      <a:srgbClr val="0A111E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F3F7FB"/>
                          </a:solidFill>
                          <a:latin typeface="DejaVu Sans"/>
                        </a:rPr>
                        <a:t>Fournitures, matériel</a:t>
                      </a:r>
                    </a:p>
                  </a:txBody>
                  <a:tcPr marL="73152" marR="73152" marT="27432" marB="27432" anchor="ctr">
                    <a:solidFill>
                      <a:srgbClr val="0C142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F3F7FB"/>
                          </a:solidFill>
                          <a:latin typeface="DejaVu Sans"/>
                        </a:rPr>
                        <a:t>10 à 30 €</a:t>
                      </a:r>
                    </a:p>
                  </a:txBody>
                  <a:tcPr marL="73152" marR="73152" marT="27432" marB="27432" anchor="ctr">
                    <a:solidFill>
                      <a:srgbClr val="0C1424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F3F7FB"/>
                          </a:solidFill>
                          <a:latin typeface="DejaVu Sans"/>
                        </a:rPr>
                        <a:t>Téléphone / internet</a:t>
                      </a:r>
                    </a:p>
                  </a:txBody>
                  <a:tcPr marL="73152" marR="73152" marT="27432" marB="27432" anchor="ctr">
                    <a:solidFill>
                      <a:srgbClr val="0A111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F3F7FB"/>
                          </a:solidFill>
                          <a:latin typeface="DejaVu Sans"/>
                        </a:rPr>
                        <a:t>20 à 40 €</a:t>
                      </a:r>
                    </a:p>
                  </a:txBody>
                  <a:tcPr marL="73152" marR="73152" marT="27432" marB="27432" anchor="ctr">
                    <a:solidFill>
                      <a:srgbClr val="0A111E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F3F7FB"/>
                          </a:solidFill>
                          <a:latin typeface="DejaVu Sans"/>
                        </a:rPr>
                        <a:t>TOTAL</a:t>
                      </a:r>
                    </a:p>
                  </a:txBody>
                  <a:tcPr marL="73152" marR="73152" marT="27432" marB="27432" anchor="ctr">
                    <a:solidFill>
                      <a:srgbClr val="0C142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F3F7FB"/>
                          </a:solidFill>
                          <a:latin typeface="DejaVu Sans"/>
                        </a:rPr>
                        <a:t>90 à 220 €</a:t>
                      </a:r>
                    </a:p>
                  </a:txBody>
                  <a:tcPr marL="73152" marR="73152" marT="27432" marB="27432" anchor="ctr">
                    <a:solidFill>
                      <a:srgbClr val="0C1424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217920" y="1645920"/>
          <a:ext cx="5440680" cy="28529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0"/>
                <a:gridCol w="1783080"/>
              </a:tblGrid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22D3EE"/>
                          </a:solidFill>
                          <a:latin typeface="DejaVu Sans"/>
                        </a:rPr>
                        <a:t>En métropole</a:t>
                      </a:r>
                    </a:p>
                  </a:txBody>
                  <a:tcPr marL="73152" marR="73152" marT="27432" marB="27432" anchor="ctr">
                    <a:solidFill>
                      <a:srgbClr val="0F2A4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22D3EE"/>
                          </a:solidFill>
                          <a:latin typeface="DejaVu Sans"/>
                        </a:rPr>
                        <a:t>Montant</a:t>
                      </a:r>
                    </a:p>
                  </a:txBody>
                  <a:tcPr marL="73152" marR="73152" marT="27432" marB="27432" anchor="ctr">
                    <a:solidFill>
                      <a:srgbClr val="0F2A44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F3F7FB"/>
                          </a:solidFill>
                          <a:latin typeface="DejaVu Sans"/>
                        </a:rPr>
                        <a:t>Loyer (CROUS / privé)</a:t>
                      </a:r>
                    </a:p>
                  </a:txBody>
                  <a:tcPr marL="73152" marR="73152" marT="27432" marB="27432" anchor="ctr">
                    <a:solidFill>
                      <a:srgbClr val="0C142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F3F7FB"/>
                          </a:solidFill>
                          <a:latin typeface="DejaVu Sans"/>
                        </a:rPr>
                        <a:t>250 à 400 €</a:t>
                      </a:r>
                    </a:p>
                  </a:txBody>
                  <a:tcPr marL="73152" marR="73152" marT="27432" marB="27432" anchor="ctr">
                    <a:solidFill>
                      <a:srgbClr val="0C1424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F3F7FB"/>
                          </a:solidFill>
                          <a:latin typeface="DejaVu Sans"/>
                        </a:rPr>
                        <a:t>Nourriture</a:t>
                      </a:r>
                    </a:p>
                  </a:txBody>
                  <a:tcPr marL="73152" marR="73152" marT="27432" marB="27432" anchor="ctr">
                    <a:solidFill>
                      <a:srgbClr val="0A111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F3F7FB"/>
                          </a:solidFill>
                          <a:latin typeface="DejaVu Sans"/>
                        </a:rPr>
                        <a:t>150 à 250 €</a:t>
                      </a:r>
                    </a:p>
                  </a:txBody>
                  <a:tcPr marL="73152" marR="73152" marT="27432" marB="27432" anchor="ctr">
                    <a:solidFill>
                      <a:srgbClr val="0A111E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F3F7FB"/>
                          </a:solidFill>
                          <a:latin typeface="DejaVu Sans"/>
                        </a:rPr>
                        <a:t>Transport</a:t>
                      </a:r>
                    </a:p>
                  </a:txBody>
                  <a:tcPr marL="73152" marR="73152" marT="27432" marB="27432" anchor="ctr">
                    <a:solidFill>
                      <a:srgbClr val="0C142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F3F7FB"/>
                          </a:solidFill>
                          <a:latin typeface="DejaVu Sans"/>
                        </a:rPr>
                        <a:t>20 à 50 €</a:t>
                      </a:r>
                    </a:p>
                  </a:txBody>
                  <a:tcPr marL="73152" marR="73152" marT="27432" marB="27432" anchor="ctr">
                    <a:solidFill>
                      <a:srgbClr val="0C1424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F3F7FB"/>
                          </a:solidFill>
                          <a:latin typeface="DejaVu Sans"/>
                        </a:rPr>
                        <a:t>Téléphone / internet</a:t>
                      </a:r>
                    </a:p>
                  </a:txBody>
                  <a:tcPr marL="73152" marR="73152" marT="27432" marB="27432" anchor="ctr">
                    <a:solidFill>
                      <a:srgbClr val="0A111E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F3F7FB"/>
                          </a:solidFill>
                          <a:latin typeface="DejaVu Sans"/>
                        </a:rPr>
                        <a:t>20 à 40 €</a:t>
                      </a:r>
                    </a:p>
                  </a:txBody>
                  <a:tcPr marL="73152" marR="73152" marT="27432" marB="27432" anchor="ctr">
                    <a:solidFill>
                      <a:srgbClr val="0A111E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F3F7FB"/>
                          </a:solidFill>
                          <a:latin typeface="DejaVu Sans"/>
                        </a:rPr>
                        <a:t>TOTAL (+ billet avion)</a:t>
                      </a:r>
                    </a:p>
                  </a:txBody>
                  <a:tcPr marL="73152" marR="73152" marT="27432" marB="27432" anchor="ctr">
                    <a:solidFill>
                      <a:srgbClr val="0C142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F3F7FB"/>
                          </a:solidFill>
                          <a:latin typeface="DejaVu Sans"/>
                        </a:rPr>
                        <a:t>490 à 840 €</a:t>
                      </a:r>
                    </a:p>
                  </a:txBody>
                  <a:tcPr marL="73152" marR="73152" marT="27432" marB="27432" anchor="ctr">
                    <a:solidFill>
                      <a:srgbClr val="0C1424"/>
                    </a:solidFill>
                  </a:tcPr>
                </a:tc>
              </a:tr>
            </a:tbl>
          </a:graphicData>
        </a:graphic>
      </p:graphicFrame>
      <p:sp>
        <p:nvSpPr>
          <p:cNvPr id="9" name="Rounded Rectangle 8"/>
          <p:cNvSpPr/>
          <p:nvPr/>
        </p:nvSpPr>
        <p:spPr>
          <a:xfrm>
            <a:off x="502920" y="5650992"/>
            <a:ext cx="11201400" cy="502920"/>
          </a:xfrm>
          <a:prstGeom prst="roundRect">
            <a:avLst>
              <a:gd name="adj" fmla="val 12000"/>
            </a:avLst>
          </a:prstGeom>
          <a:solidFill>
            <a:srgbClr val="0E1A2C"/>
          </a:solidFill>
          <a:ln w="13970">
            <a:solidFill>
              <a:srgbClr val="22D3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0" bIns="0"/>
          <a:lstStyle/>
          <a:p>
            <a:pPr algn="l"/>
            <a:r>
              <a:rPr sz="1300">
                <a:solidFill>
                  <a:srgbClr val="CFE7F2"/>
                </a:solidFill>
                <a:latin typeface="DejaVu Sans"/>
              </a:rPr>
              <a:t>Le même diplôme peut coûter 4 fois plus cher selon l'endroit où il se prépare. Ce calcul se fait avant de choisir.</a:t>
            </a:r>
          </a:p>
        </p:txBody>
      </p:sp>
      <p:pic>
        <p:nvPicPr>
          <p:cNvPr id="10" name="Picture 9" descr="logo_lyce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6291072"/>
            <a:ext cx="384048" cy="384048"/>
          </a:xfrm>
          <a:prstGeom prst="rect">
            <a:avLst/>
          </a:prstGeom>
        </p:spPr>
      </p:pic>
      <p:pic>
        <p:nvPicPr>
          <p:cNvPr id="11" name="Picture 10" descr="logo_academi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560" y="6291072"/>
            <a:ext cx="440002" cy="38404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600200" y="6419088"/>
            <a:ext cx="7315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0" i="0">
                <a:solidFill>
                  <a:srgbClr val="7F93A8"/>
                </a:solidFill>
                <a:latin typeface="DejaVu Sans"/>
              </a:rPr>
              <a:t>Lycée Gustave Eiffel — Kahani (Mayotte) · Bac Pro CIEL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881360" y="6419088"/>
            <a:ext cx="82296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50" b="0" i="0">
                <a:solidFill>
                  <a:srgbClr val="22D3EE"/>
                </a:solidFill>
                <a:latin typeface="DejaVu Sans"/>
              </a:rPr>
              <a:t>12</a:t>
            </a:r>
          </a:p>
        </p:txBody>
      </p:sp>
    </p:spTree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04070E"/>
              </a:gs>
              <a:gs pos="100000">
                <a:srgbClr val="0C1424"/>
              </a:gs>
            </a:gsLst>
            <a:lin scaled="0" ang="189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6858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 i="0">
                <a:solidFill>
                  <a:srgbClr val="22D3EE"/>
                </a:solidFill>
                <a:latin typeface="DejaVu Sans"/>
              </a:rPr>
              <a:t>MODULE ORIENTATION · TERMINALE CIEL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424160" y="256032"/>
            <a:ext cx="12801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0" i="0">
                <a:solidFill>
                  <a:srgbClr val="7F93A8"/>
                </a:solidFill>
                <a:latin typeface="DejaVu Sans"/>
              </a:rPr>
              <a:t>13 / 15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566928"/>
            <a:ext cx="1115568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F3F7FB"/>
                </a:solidFill>
                <a:latin typeface="DejaVu Sans"/>
              </a:rPr>
              <a:t>Après le BTS : deux chemins</a:t>
            </a:r>
          </a:p>
        </p:txBody>
      </p:sp>
      <p:sp>
        <p:nvSpPr>
          <p:cNvPr id="6" name="Rectangle 5"/>
          <p:cNvSpPr/>
          <p:nvPr/>
        </p:nvSpPr>
        <p:spPr>
          <a:xfrm>
            <a:off x="530352" y="1417320"/>
            <a:ext cx="1554480" cy="50292"/>
          </a:xfrm>
          <a:prstGeom prst="rect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02920" y="1783080"/>
            <a:ext cx="5394960" cy="2514600"/>
          </a:xfrm>
          <a:prstGeom prst="roundRect">
            <a:avLst>
              <a:gd name="adj" fmla="val 6000"/>
            </a:avLst>
          </a:prstGeom>
          <a:solidFill>
            <a:srgbClr val="0C1424"/>
          </a:solidFill>
          <a:ln w="20320">
            <a:solidFill>
              <a:srgbClr val="22C55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rIns="146304" tIns="109728" bIns="73152"/>
          <a:lstStyle/>
          <a:p>
            <a:pPr algn="l"/>
            <a:r>
              <a:rPr sz="2000">
                <a:solidFill>
                  <a:srgbClr val="22D3EE"/>
                </a:solidFill>
                <a:latin typeface="DejaVu Sans"/>
              </a:rPr>
              <a:t>💼</a:t>
            </a:r>
          </a:p>
          <a:p>
            <a:pPr algn="l">
              <a:spcBef>
                <a:spcPts val="400"/>
              </a:spcBef>
            </a:pPr>
            <a:r>
              <a:rPr sz="1600" b="1">
                <a:solidFill>
                  <a:srgbClr val="F3F7FB"/>
                </a:solidFill>
                <a:latin typeface="DejaVu Sans"/>
              </a:rPr>
              <a:t>Travailler à Mayotte</a:t>
            </a:r>
          </a:p>
          <a:p>
            <a:pPr algn="l">
              <a:lnSpc>
                <a:spcPct val="105000"/>
              </a:lnSpc>
              <a:spcBef>
                <a:spcPts val="400"/>
              </a:spcBef>
            </a:pPr>
            <a:r>
              <a:rPr sz="1250">
                <a:solidFill>
                  <a:srgbClr val="A9BCCD"/>
                </a:solidFill>
                <a:latin typeface="DejaVu Sans"/>
              </a:rPr>
              <a:t>Technicien réseaux, technicien support, installation fibre, cybersécurité de proximité, maintenance électronique.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3640" y="1783080"/>
            <a:ext cx="5394960" cy="2514600"/>
          </a:xfrm>
          <a:prstGeom prst="roundRect">
            <a:avLst>
              <a:gd name="adj" fmla="val 6000"/>
            </a:avLst>
          </a:prstGeom>
          <a:solidFill>
            <a:srgbClr val="0C1424"/>
          </a:solidFill>
          <a:ln w="20320">
            <a:solidFill>
              <a:srgbClr val="22D3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rIns="146304" tIns="109728" bIns="73152"/>
          <a:lstStyle/>
          <a:p>
            <a:pPr algn="l"/>
            <a:r>
              <a:rPr sz="2000">
                <a:solidFill>
                  <a:srgbClr val="22D3EE"/>
                </a:solidFill>
                <a:latin typeface="DejaVu Sans"/>
              </a:rPr>
              <a:t>🎓</a:t>
            </a:r>
          </a:p>
          <a:p>
            <a:pPr algn="l">
              <a:spcBef>
                <a:spcPts val="400"/>
              </a:spcBef>
            </a:pPr>
            <a:r>
              <a:rPr sz="1600" b="1">
                <a:solidFill>
                  <a:srgbClr val="F3F7FB"/>
                </a:solidFill>
                <a:latin typeface="DejaVu Sans"/>
              </a:rPr>
              <a:t>Continuer</a:t>
            </a:r>
          </a:p>
          <a:p>
            <a:pPr algn="l">
              <a:lnSpc>
                <a:spcPct val="105000"/>
              </a:lnSpc>
              <a:spcBef>
                <a:spcPts val="400"/>
              </a:spcBef>
            </a:pPr>
            <a:r>
              <a:rPr sz="1250">
                <a:solidFill>
                  <a:srgbClr val="A9BCCD"/>
                </a:solidFill>
                <a:latin typeface="DejaVu Sans"/>
              </a:rPr>
              <a:t>Licence professionnelle, BUT, école d'ingénieur : souvent en métropole, parfois en alternance.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2920" y="5650992"/>
            <a:ext cx="11201400" cy="502920"/>
          </a:xfrm>
          <a:prstGeom prst="roundRect">
            <a:avLst>
              <a:gd name="adj" fmla="val 12000"/>
            </a:avLst>
          </a:prstGeom>
          <a:solidFill>
            <a:srgbClr val="0E1A2C"/>
          </a:solidFill>
          <a:ln w="13970">
            <a:solidFill>
              <a:srgbClr val="22D3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0" bIns="0"/>
          <a:lstStyle/>
          <a:p>
            <a:pPr algn="l"/>
            <a:r>
              <a:rPr sz="1300">
                <a:solidFill>
                  <a:srgbClr val="CFE7F2"/>
                </a:solidFill>
                <a:latin typeface="DejaVu Sans"/>
              </a:rPr>
              <a:t>Les deux chemins sont valables : ce qui compte, c'est de savoir lequel tu choisis et pourquoi.</a:t>
            </a:r>
          </a:p>
        </p:txBody>
      </p:sp>
      <p:pic>
        <p:nvPicPr>
          <p:cNvPr id="10" name="Picture 9" descr="logo_lyce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6291072"/>
            <a:ext cx="384048" cy="384048"/>
          </a:xfrm>
          <a:prstGeom prst="rect">
            <a:avLst/>
          </a:prstGeom>
        </p:spPr>
      </p:pic>
      <p:pic>
        <p:nvPicPr>
          <p:cNvPr id="11" name="Picture 10" descr="logo_academi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560" y="6291072"/>
            <a:ext cx="440002" cy="38404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600200" y="6419088"/>
            <a:ext cx="7315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0" i="0">
                <a:solidFill>
                  <a:srgbClr val="7F93A8"/>
                </a:solidFill>
                <a:latin typeface="DejaVu Sans"/>
              </a:rPr>
              <a:t>Lycée Gustave Eiffel — Kahani (Mayotte) · Bac Pro CIEL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881360" y="6419088"/>
            <a:ext cx="82296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50" b="0" i="0">
                <a:solidFill>
                  <a:srgbClr val="22D3EE"/>
                </a:solidFill>
                <a:latin typeface="DejaVu Sans"/>
              </a:rPr>
              <a:t>13</a:t>
            </a:r>
          </a:p>
        </p:txBody>
      </p:sp>
    </p:spTree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04070E"/>
              </a:gs>
              <a:gs pos="100000">
                <a:srgbClr val="0C1424"/>
              </a:gs>
            </a:gsLst>
            <a:lin scaled="0" ang="189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68580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 i="0">
                <a:solidFill>
                  <a:srgbClr val="22D3EE"/>
                </a:solidFill>
                <a:latin typeface="DejaVu Sans"/>
              </a:rPr>
              <a:t>MODULE ORIENTATION · TERMINALE CIEL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424160" y="256032"/>
            <a:ext cx="128016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100" b="0" i="0">
                <a:solidFill>
                  <a:srgbClr val="7F93A8"/>
                </a:solidFill>
                <a:latin typeface="DejaVu Sans"/>
              </a:rPr>
              <a:t>14 / 15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566928"/>
            <a:ext cx="1115568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 i="0">
                <a:solidFill>
                  <a:srgbClr val="F3F7FB"/>
                </a:solidFill>
                <a:latin typeface="DejaVu Sans"/>
              </a:rPr>
              <a:t>Mon plan d'action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530352" y="1417320"/>
            <a:ext cx="1554480" cy="50292"/>
          </a:xfrm>
          <a:prstGeom prst="rect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658368" y="1655064"/>
            <a:ext cx="155448" cy="155448"/>
          </a:xfrm>
          <a:prstGeom prst="ellipse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1572768"/>
            <a:ext cx="246888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50" b="1" i="0">
                <a:solidFill>
                  <a:srgbClr val="22D3EE"/>
                </a:solidFill>
                <a:latin typeface="DejaVu Sans"/>
              </a:rPr>
              <a:t>Cette semaine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520440" y="1572768"/>
            <a:ext cx="80467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50" b="0" i="0">
                <a:solidFill>
                  <a:srgbClr val="F3F7FB"/>
                </a:solidFill>
                <a:latin typeface="DejaVu Sans"/>
              </a:rPr>
              <a:t>noter 3 métiers et 3 formations de Mayotte dans le carnet</a:t>
            </a:r>
          </a:p>
        </p:txBody>
      </p:sp>
      <p:sp>
        <p:nvSpPr>
          <p:cNvPr id="10" name="Oval 9"/>
          <p:cNvSpPr/>
          <p:nvPr/>
        </p:nvSpPr>
        <p:spPr>
          <a:xfrm>
            <a:off x="658368" y="2231136"/>
            <a:ext cx="155448" cy="155448"/>
          </a:xfrm>
          <a:prstGeom prst="ellipse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05840" y="2148840"/>
            <a:ext cx="246888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50" b="1" i="0">
                <a:solidFill>
                  <a:srgbClr val="22D3EE"/>
                </a:solidFill>
                <a:latin typeface="DejaVu Sans"/>
              </a:rPr>
              <a:t>Ce mois-ci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20440" y="2148840"/>
            <a:ext cx="80467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50" b="0" i="0">
                <a:solidFill>
                  <a:srgbClr val="F3F7FB"/>
                </a:solidFill>
                <a:latin typeface="DejaVu Sans"/>
              </a:rPr>
              <a:t>vérifier mes documents (identité, domicile) et poser la question au lycée</a:t>
            </a:r>
          </a:p>
        </p:txBody>
      </p:sp>
      <p:sp>
        <p:nvSpPr>
          <p:cNvPr id="13" name="Oval 12"/>
          <p:cNvSpPr/>
          <p:nvPr/>
        </p:nvSpPr>
        <p:spPr>
          <a:xfrm>
            <a:off x="658368" y="2807208"/>
            <a:ext cx="155448" cy="155448"/>
          </a:xfrm>
          <a:prstGeom prst="ellipse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05840" y="2724912"/>
            <a:ext cx="246888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50" b="1" i="0">
                <a:solidFill>
                  <a:srgbClr val="22D3EE"/>
                </a:solidFill>
                <a:latin typeface="DejaVu Sans"/>
              </a:rPr>
              <a:t>Avant les vacances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20440" y="2724912"/>
            <a:ext cx="80467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50" b="0" i="0">
                <a:solidFill>
                  <a:srgbClr val="F3F7FB"/>
                </a:solidFill>
                <a:latin typeface="DejaVu Sans"/>
              </a:rPr>
              <a:t>écrire le plan de mon projet de formation motivé</a:t>
            </a:r>
          </a:p>
        </p:txBody>
      </p:sp>
      <p:sp>
        <p:nvSpPr>
          <p:cNvPr id="16" name="Oval 15"/>
          <p:cNvSpPr/>
          <p:nvPr/>
        </p:nvSpPr>
        <p:spPr>
          <a:xfrm>
            <a:off x="658368" y="3383280"/>
            <a:ext cx="155448" cy="155448"/>
          </a:xfrm>
          <a:prstGeom prst="ellipse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005840" y="3300984"/>
            <a:ext cx="246888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50" b="1" i="0">
                <a:solidFill>
                  <a:srgbClr val="22D3EE"/>
                </a:solidFill>
                <a:latin typeface="DejaVu Sans"/>
              </a:rPr>
              <a:t>Janvier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520440" y="3300984"/>
            <a:ext cx="80467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50" b="0" i="0">
                <a:solidFill>
                  <a:srgbClr val="F3F7FB"/>
                </a:solidFill>
                <a:latin typeface="DejaVu Sans"/>
              </a:rPr>
              <a:t>créer mon dossier Parcoursup et formuler mes vœux locaux</a:t>
            </a:r>
          </a:p>
        </p:txBody>
      </p:sp>
      <p:sp>
        <p:nvSpPr>
          <p:cNvPr id="19" name="Oval 18"/>
          <p:cNvSpPr/>
          <p:nvPr/>
        </p:nvSpPr>
        <p:spPr>
          <a:xfrm>
            <a:off x="658368" y="3959352"/>
            <a:ext cx="155448" cy="155448"/>
          </a:xfrm>
          <a:prstGeom prst="ellipse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05840" y="3877056"/>
            <a:ext cx="246888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50" b="1" i="0">
                <a:solidFill>
                  <a:srgbClr val="22D3EE"/>
                </a:solidFill>
                <a:latin typeface="DejaVu Sans"/>
              </a:rPr>
              <a:t>Février → mars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520440" y="3877056"/>
            <a:ext cx="80467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50" b="0" i="0">
                <a:solidFill>
                  <a:srgbClr val="F3F7FB"/>
                </a:solidFill>
                <a:latin typeface="DejaVu Sans"/>
              </a:rPr>
              <a:t>décider : je reste à Mayotte, ou je pars (et pourquoi)</a:t>
            </a:r>
          </a:p>
        </p:txBody>
      </p:sp>
      <p:sp>
        <p:nvSpPr>
          <p:cNvPr id="22" name="Oval 21"/>
          <p:cNvSpPr/>
          <p:nvPr/>
        </p:nvSpPr>
        <p:spPr>
          <a:xfrm>
            <a:off x="658368" y="4535424"/>
            <a:ext cx="155448" cy="155448"/>
          </a:xfrm>
          <a:prstGeom prst="ellipse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005840" y="4453128"/>
            <a:ext cx="246888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50" b="1" i="0">
                <a:solidFill>
                  <a:srgbClr val="22D3EE"/>
                </a:solidFill>
                <a:latin typeface="DejaVu Sans"/>
              </a:rPr>
              <a:t>Avril → juin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520440" y="4453128"/>
            <a:ext cx="80467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50" b="0" i="0">
                <a:solidFill>
                  <a:srgbClr val="F3F7FB"/>
                </a:solidFill>
                <a:latin typeface="DejaVu Sans"/>
              </a:rPr>
              <a:t>confirmer, répondre aux propositions, m'inscrire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02920" y="5650992"/>
            <a:ext cx="11201400" cy="502920"/>
          </a:xfrm>
          <a:prstGeom prst="roundRect">
            <a:avLst>
              <a:gd name="adj" fmla="val 12000"/>
            </a:avLst>
          </a:prstGeom>
          <a:solidFill>
            <a:srgbClr val="0E1A2C"/>
          </a:solidFill>
          <a:ln w="13970">
            <a:solidFill>
              <a:srgbClr val="22D3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8016" tIns="0" bIns="0"/>
          <a:lstStyle/>
          <a:p>
            <a:pPr algn="l"/>
            <a:r>
              <a:rPr sz="1300">
                <a:solidFill>
                  <a:srgbClr val="CFE7F2"/>
                </a:solidFill>
                <a:latin typeface="DejaVu Sans"/>
              </a:rPr>
              <a:t>Un doute sur un dossier ou un document ? Pose la question maintenant à M. Bounngab ou à la PsyEN.</a:t>
            </a:r>
          </a:p>
        </p:txBody>
      </p:sp>
      <p:pic>
        <p:nvPicPr>
          <p:cNvPr id="26" name="Picture 25" descr="logo_lyce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6291072"/>
            <a:ext cx="384048" cy="384048"/>
          </a:xfrm>
          <a:prstGeom prst="rect">
            <a:avLst/>
          </a:prstGeom>
        </p:spPr>
      </p:pic>
      <p:pic>
        <p:nvPicPr>
          <p:cNvPr id="27" name="Picture 26" descr="logo_academi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560" y="6291072"/>
            <a:ext cx="440002" cy="384048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1600200" y="6419088"/>
            <a:ext cx="7315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0" i="0">
                <a:solidFill>
                  <a:srgbClr val="7F93A8"/>
                </a:solidFill>
                <a:latin typeface="DejaVu Sans"/>
              </a:rPr>
              <a:t>Lycée Gustave Eiffel — Kahani (Mayotte) · Bac Pro CIEL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881360" y="6419088"/>
            <a:ext cx="82296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50" b="0" i="0">
                <a:solidFill>
                  <a:srgbClr val="22D3EE"/>
                </a:solidFill>
                <a:latin typeface="DejaVu Sans"/>
              </a:rPr>
              <a:t>14</a:t>
            </a:r>
          </a:p>
        </p:txBody>
      </p:sp>
    </p:spTree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04070E"/>
              </a:gs>
              <a:gs pos="100000">
                <a:srgbClr val="0C1424"/>
              </a:gs>
            </a:gsLst>
            <a:lin scaled="0" ang="189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103120"/>
            <a:ext cx="10332720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5400" b="1" i="0">
                <a:solidFill>
                  <a:srgbClr val="F3F7FB"/>
                </a:solidFill>
                <a:latin typeface="DejaVu Sans"/>
              </a:rPr>
              <a:t>À vous de jouer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sz="1700" b="0" i="0">
                <a:solidFill>
                  <a:srgbClr val="A9BCCD"/>
                </a:solidFill>
                <a:latin typeface="DejaVu Sans"/>
              </a:rPr>
              <a:t>Livre interactif : cours Moodle « Orientation — Terminale CIEL »</a:t>
            </a:r>
          </a:p>
          <a:p>
            <a:pPr algn="ctr">
              <a:lnSpc>
                <a:spcPct val="130000"/>
              </a:lnSpc>
            </a:pPr>
            <a:r>
              <a:rPr sz="1700" b="0" i="0">
                <a:solidFill>
                  <a:srgbClr val="A9BCCD"/>
                </a:solidFill>
                <a:latin typeface="DejaVu Sans"/>
              </a:rPr>
              <a:t>Carnet de bord : à compléter et à rendre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148840" y="4434840"/>
            <a:ext cx="2606040" cy="457200"/>
          </a:xfrm>
          <a:prstGeom prst="roundRect">
            <a:avLst>
              <a:gd name="adj" fmla="val 25000"/>
            </a:avLst>
          </a:prstGeom>
          <a:solidFill>
            <a:srgbClr val="0C1424"/>
          </a:solidFill>
          <a:ln w="12700">
            <a:solidFill>
              <a:srgbClr val="22D3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50">
                <a:solidFill>
                  <a:srgbClr val="22D3EE"/>
                </a:solidFill>
                <a:latin typeface="DejaVu Sans"/>
              </a:rPr>
              <a:t>1 · Je note 3 métiers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846320" y="4434840"/>
            <a:ext cx="2606040" cy="457200"/>
          </a:xfrm>
          <a:prstGeom prst="roundRect">
            <a:avLst>
              <a:gd name="adj" fmla="val 25000"/>
            </a:avLst>
          </a:prstGeom>
          <a:solidFill>
            <a:srgbClr val="0C1424"/>
          </a:solidFill>
          <a:ln w="12700">
            <a:solidFill>
              <a:srgbClr val="22D3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50">
                <a:solidFill>
                  <a:srgbClr val="22D3EE"/>
                </a:solidFill>
                <a:latin typeface="DejaVu Sans"/>
              </a:rPr>
              <a:t>2 · Je choisis 3 formations d'ici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543800" y="4434840"/>
            <a:ext cx="2606040" cy="457200"/>
          </a:xfrm>
          <a:prstGeom prst="roundRect">
            <a:avLst>
              <a:gd name="adj" fmla="val 25000"/>
            </a:avLst>
          </a:prstGeom>
          <a:solidFill>
            <a:srgbClr val="0C1424"/>
          </a:solidFill>
          <a:ln w="12700">
            <a:solidFill>
              <a:srgbClr val="22D3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150">
                <a:solidFill>
                  <a:srgbClr val="22D3EE"/>
                </a:solidFill>
                <a:latin typeface="DejaVu Sans"/>
              </a:rPr>
              <a:t>3 · J'écris mon projet</a:t>
            </a:r>
          </a:p>
        </p:txBody>
      </p:sp>
      <p:pic>
        <p:nvPicPr>
          <p:cNvPr id="8" name="Picture 7" descr="logo_lyce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6291072"/>
            <a:ext cx="384048" cy="384048"/>
          </a:xfrm>
          <a:prstGeom prst="rect">
            <a:avLst/>
          </a:prstGeom>
        </p:spPr>
      </p:pic>
      <p:pic>
        <p:nvPicPr>
          <p:cNvPr id="9" name="Picture 8" descr="logo_academi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560" y="6291072"/>
            <a:ext cx="440002" cy="38404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600200" y="6419088"/>
            <a:ext cx="73152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0" i="0">
                <a:solidFill>
                  <a:srgbClr val="7F93A8"/>
                </a:solidFill>
                <a:latin typeface="DejaVu Sans"/>
              </a:rPr>
              <a:t>Lycée Gustave Eiffel — Kahani (Mayotte) · Bac Pro CIEL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81360" y="6419088"/>
            <a:ext cx="82296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950" b="0" i="0">
                <a:solidFill>
                  <a:srgbClr val="22D3EE"/>
                </a:solidFill>
                <a:latin typeface="DejaVu Sans"/>
              </a:rPr>
              <a:t>15</a:t>
            </a:r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Après le Bac Pro CIEL : Mayotte d'abord</dc:title>
  <dc:subject/>
  <dc:creator>M. Bounngab — Lycée Gustave Eiffel (Mayotte)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